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8"/>
  </p:notesMasterIdLst>
  <p:handoutMasterIdLst>
    <p:handoutMasterId r:id="rId29"/>
  </p:handoutMasterIdLst>
  <p:sldIdLst>
    <p:sldId id="403" r:id="rId2"/>
    <p:sldId id="365" r:id="rId3"/>
    <p:sldId id="368" r:id="rId4"/>
    <p:sldId id="407" r:id="rId5"/>
    <p:sldId id="357" r:id="rId6"/>
    <p:sldId id="372" r:id="rId7"/>
    <p:sldId id="390" r:id="rId8"/>
    <p:sldId id="393" r:id="rId9"/>
    <p:sldId id="394" r:id="rId10"/>
    <p:sldId id="380" r:id="rId11"/>
    <p:sldId id="404" r:id="rId12"/>
    <p:sldId id="388" r:id="rId13"/>
    <p:sldId id="362" r:id="rId14"/>
    <p:sldId id="391" r:id="rId15"/>
    <p:sldId id="378" r:id="rId16"/>
    <p:sldId id="377" r:id="rId17"/>
    <p:sldId id="381" r:id="rId18"/>
    <p:sldId id="376" r:id="rId19"/>
    <p:sldId id="386" r:id="rId20"/>
    <p:sldId id="402" r:id="rId21"/>
    <p:sldId id="401" r:id="rId22"/>
    <p:sldId id="406" r:id="rId23"/>
    <p:sldId id="352" r:id="rId24"/>
    <p:sldId id="408" r:id="rId25"/>
    <p:sldId id="405" r:id="rId26"/>
    <p:sldId id="398" r:id="rId27"/>
  </p:sldIdLst>
  <p:sldSz cx="9144000" cy="6858000" type="screen4x3"/>
  <p:notesSz cx="6872288" cy="100615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69">
          <p15:clr>
            <a:srgbClr val="A4A3A4"/>
          </p15:clr>
        </p15:guide>
        <p15:guide id="2" pos="216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.Förter-Vondey" initials="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1756" autoAdjust="0"/>
  </p:normalViewPr>
  <p:slideViewPr>
    <p:cSldViewPr>
      <p:cViewPr varScale="1">
        <p:scale>
          <a:sx n="63" d="100"/>
          <a:sy n="63" d="100"/>
        </p:scale>
        <p:origin x="-9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28" y="-90"/>
      </p:cViewPr>
      <p:guideLst>
        <p:guide orient="horz" pos="3169"/>
        <p:guide pos="216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C5AEAC-1CC1-4456-BC4E-C53BF351362D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6B5D828-AA44-4369-983A-FEE4098BB5C1}">
      <dgm:prSet phldrT="[Text]" custT="1"/>
      <dgm:spPr>
        <a:solidFill>
          <a:schemeClr val="bg1"/>
        </a:solidFill>
      </dgm:spPr>
      <dgm:t>
        <a:bodyPr/>
        <a:lstStyle/>
        <a:p>
          <a:r>
            <a:rPr lang="de-DE" sz="18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Erkenntnis- und Urteilsfähigkeit</a:t>
          </a:r>
          <a:endParaRPr lang="de-DE" sz="1800" b="1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EF50A49C-850A-4EDA-BB0F-A1F00B37F900}" type="parTrans" cxnId="{CE02A6F6-ED58-42F2-8BFF-9A60F597070D}">
      <dgm:prSet/>
      <dgm:spPr/>
      <dgm:t>
        <a:bodyPr/>
        <a:lstStyle/>
        <a:p>
          <a:endParaRPr lang="de-DE"/>
        </a:p>
      </dgm:t>
    </dgm:pt>
    <dgm:pt modelId="{3FD51423-C537-48DD-B062-7D6ACC082F0B}" type="sibTrans" cxnId="{CE02A6F6-ED58-42F2-8BFF-9A60F597070D}">
      <dgm:prSet/>
      <dgm:spPr/>
      <dgm:t>
        <a:bodyPr/>
        <a:lstStyle/>
        <a:p>
          <a:endParaRPr lang="de-DE"/>
        </a:p>
      </dgm:t>
    </dgm:pt>
    <dgm:pt modelId="{B29921A8-BBE3-4B4F-8A8B-CA7EFE683B37}">
      <dgm:prSet phldrT="[Text]" custT="1"/>
      <dgm:spPr/>
      <dgm:t>
        <a:bodyPr/>
        <a:lstStyle/>
        <a:p>
          <a:r>
            <a:rPr lang="de-DE" sz="18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Handlungs- und Regelungskompetenz</a:t>
          </a:r>
          <a:endParaRPr lang="de-DE" sz="1800" b="1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80BB1E26-8EEA-48C1-8806-69622A66B889}" type="parTrans" cxnId="{2529C82E-6145-4B2D-A2D4-E311F397F3A3}">
      <dgm:prSet/>
      <dgm:spPr/>
      <dgm:t>
        <a:bodyPr/>
        <a:lstStyle/>
        <a:p>
          <a:endParaRPr lang="de-DE"/>
        </a:p>
      </dgm:t>
    </dgm:pt>
    <dgm:pt modelId="{2C42FD21-0FD1-4623-8CC2-C756C820266B}" type="sibTrans" cxnId="{2529C82E-6145-4B2D-A2D4-E311F397F3A3}">
      <dgm:prSet/>
      <dgm:spPr/>
      <dgm:t>
        <a:bodyPr/>
        <a:lstStyle/>
        <a:p>
          <a:endParaRPr lang="de-DE"/>
        </a:p>
      </dgm:t>
    </dgm:pt>
    <dgm:pt modelId="{15C43DAB-CF33-44E5-93CD-BC9ED96C859D}">
      <dgm:prSet phldrT="[Text]" custT="1"/>
      <dgm:spPr/>
      <dgm:t>
        <a:bodyPr/>
        <a:lstStyle/>
        <a:p>
          <a:r>
            <a:rPr lang="de-DE" sz="18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Wahrnehmungs- und Austauschfähigkeit</a:t>
          </a:r>
          <a:endParaRPr lang="de-DE" sz="1800" b="1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CC82B436-36B4-47EA-B2FD-61169FC65AF1}" type="parTrans" cxnId="{CA8D50BE-EE94-4519-A385-8498E8ECC42D}">
      <dgm:prSet/>
      <dgm:spPr/>
      <dgm:t>
        <a:bodyPr/>
        <a:lstStyle/>
        <a:p>
          <a:endParaRPr lang="de-DE"/>
        </a:p>
      </dgm:t>
    </dgm:pt>
    <dgm:pt modelId="{1AF7BFD4-BEC0-47FA-B5C7-D487B1FC98E3}" type="sibTrans" cxnId="{CA8D50BE-EE94-4519-A385-8498E8ECC42D}">
      <dgm:prSet/>
      <dgm:spPr/>
      <dgm:t>
        <a:bodyPr/>
        <a:lstStyle/>
        <a:p>
          <a:endParaRPr lang="de-DE"/>
        </a:p>
      </dgm:t>
    </dgm:pt>
    <dgm:pt modelId="{983DEA82-D2AA-4FA1-8CCB-5AE52714B06C}" type="pres">
      <dgm:prSet presAssocID="{52C5AEAC-1CC1-4456-BC4E-C53BF351362D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0D19634-CE26-4F65-8499-DC425F29397E}" type="pres">
      <dgm:prSet presAssocID="{26B5D828-AA44-4369-983A-FEE4098BB5C1}" presName="circle1" presStyleLbl="lnNode1" presStyleIdx="0" presStyleCnt="3"/>
      <dgm:spPr>
        <a:gradFill flip="none" rotWithShape="1">
          <a:gsLst>
            <a:gs pos="37000">
              <a:srgbClr val="FFFFCC"/>
            </a:gs>
            <a:gs pos="45000">
              <a:srgbClr val="FF7A00"/>
            </a:gs>
            <a:gs pos="64000">
              <a:srgbClr val="FFFFCC"/>
            </a:gs>
            <a:gs pos="100000">
              <a:srgbClr val="FFFFCC"/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endParaRPr lang="de-DE"/>
        </a:p>
      </dgm:t>
    </dgm:pt>
    <dgm:pt modelId="{94DE5B42-94E5-4E75-9448-65EB0D8B502E}" type="pres">
      <dgm:prSet presAssocID="{26B5D828-AA44-4369-983A-FEE4098BB5C1}" presName="text1" presStyleLbl="revTx" presStyleIdx="0" presStyleCnt="3" custScaleX="134877" custLinFactNeighborX="28810" custLinFactNeighborY="727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48128BC-C30B-4259-AAB7-A4D4454C3A88}" type="pres">
      <dgm:prSet presAssocID="{26B5D828-AA44-4369-983A-FEE4098BB5C1}" presName="line1" presStyleLbl="callout" presStyleIdx="0" presStyleCnt="6" custFlipVert="0" custFlipHor="1" custSzY="333755" custScaleX="190474" custLinFactY="141715" custLinFactNeighborX="-3002" custLinFactNeighborY="200000"/>
      <dgm:spPr/>
    </dgm:pt>
    <dgm:pt modelId="{3427358A-7EEF-4D17-88CD-96511C386CF8}" type="pres">
      <dgm:prSet presAssocID="{26B5D828-AA44-4369-983A-FEE4098BB5C1}" presName="d1" presStyleLbl="callout" presStyleIdx="1" presStyleCnt="6" custScaleX="71813" custScaleY="73902"/>
      <dgm:spPr/>
    </dgm:pt>
    <dgm:pt modelId="{F8DBF111-CE31-4EA7-8969-270EE06CE229}" type="pres">
      <dgm:prSet presAssocID="{B29921A8-BBE3-4B4F-8A8B-CA7EFE683B37}" presName="circle2" presStyleLbl="lnNode1" presStyleIdx="1" presStyleCnt="3" custLinFactNeighborX="3841" custLinFactNeighborY="3035"/>
      <dgm:spPr>
        <a:gradFill rotWithShape="0">
          <a:gsLst>
            <a:gs pos="38000">
              <a:srgbClr val="FFFF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3000000" scaled="0"/>
        </a:gradFill>
      </dgm:spPr>
      <dgm:t>
        <a:bodyPr/>
        <a:lstStyle/>
        <a:p>
          <a:endParaRPr lang="de-DE"/>
        </a:p>
      </dgm:t>
    </dgm:pt>
    <dgm:pt modelId="{E7992DEB-B1F2-48E2-820B-130B6A05CFB3}" type="pres">
      <dgm:prSet presAssocID="{B29921A8-BBE3-4B4F-8A8B-CA7EFE683B37}" presName="text2" presStyleLbl="revTx" presStyleIdx="1" presStyleCnt="3" custScaleX="163831" custLinFactNeighborX="44248" custLinFactNeighborY="-544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F5A07DD-6519-42C5-93D8-20A25A4DFDF2}" type="pres">
      <dgm:prSet presAssocID="{B29921A8-BBE3-4B4F-8A8B-CA7EFE683B37}" presName="line2" presStyleLbl="callout" presStyleIdx="2" presStyleCnt="6" custFlipVert="1" custSzY="369074" custScaleX="16528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423FA52F-2088-4C9C-8C61-599E0D2FE486}" type="pres">
      <dgm:prSet presAssocID="{B29921A8-BBE3-4B4F-8A8B-CA7EFE683B37}" presName="d2" presStyleLbl="callout" presStyleIdx="3" presStyleCnt="6" custScaleX="79740" custScaleY="8127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85C44B86-6A51-4197-AAC0-29E8F4918F54}" type="pres">
      <dgm:prSet presAssocID="{15C43DAB-CF33-44E5-93CD-BC9ED96C859D}" presName="circle3" presStyleLbl="lnNode1" presStyleIdx="2" presStyleCnt="3" custLinFactNeighborX="182" custLinFactNeighborY="-7071"/>
      <dgm:sp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800000" scaled="0"/>
          <a:tileRect r="-100000" b="-100000"/>
        </a:gradFill>
      </dgm:spPr>
      <dgm:t>
        <a:bodyPr/>
        <a:lstStyle/>
        <a:p>
          <a:endParaRPr lang="de-DE"/>
        </a:p>
      </dgm:t>
    </dgm:pt>
    <dgm:pt modelId="{038F9610-885B-43B1-9F1A-6B44B0F4821E}" type="pres">
      <dgm:prSet presAssocID="{15C43DAB-CF33-44E5-93CD-BC9ED96C859D}" presName="text3" presStyleLbl="revTx" presStyleIdx="2" presStyleCnt="3" custScaleX="160066" custLinFactNeighborX="40926" custLinFactNeighborY="-106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EE21014-031F-4F02-9BA6-951E293EE7BB}" type="pres">
      <dgm:prSet presAssocID="{15C43DAB-CF33-44E5-93CD-BC9ED96C859D}" presName="line3" presStyleLbl="callout" presStyleIdx="4" presStyleCnt="6" custFlipVert="1" custSzY="361592" custScaleX="134861" custLinFactNeighborX="-15209" custLinFactNeighborY="22210"/>
      <dgm:spPr/>
    </dgm:pt>
    <dgm:pt modelId="{0C283688-9693-471C-BCC6-4A634095C987}" type="pres">
      <dgm:prSet presAssocID="{15C43DAB-CF33-44E5-93CD-BC9ED96C859D}" presName="d3" presStyleLbl="callout" presStyleIdx="5" presStyleCnt="6" custScaleX="68658" custScaleY="63179"/>
      <dgm:spPr/>
    </dgm:pt>
  </dgm:ptLst>
  <dgm:cxnLst>
    <dgm:cxn modelId="{CA8D50BE-EE94-4519-A385-8498E8ECC42D}" srcId="{52C5AEAC-1CC1-4456-BC4E-C53BF351362D}" destId="{15C43DAB-CF33-44E5-93CD-BC9ED96C859D}" srcOrd="2" destOrd="0" parTransId="{CC82B436-36B4-47EA-B2FD-61169FC65AF1}" sibTransId="{1AF7BFD4-BEC0-47FA-B5C7-D487B1FC98E3}"/>
    <dgm:cxn modelId="{A8FF431D-3090-4E61-B303-C2272B590CFE}" type="presOf" srcId="{52C5AEAC-1CC1-4456-BC4E-C53BF351362D}" destId="{983DEA82-D2AA-4FA1-8CCB-5AE52714B06C}" srcOrd="0" destOrd="0" presId="urn:microsoft.com/office/officeart/2005/8/layout/target1"/>
    <dgm:cxn modelId="{1EB700F0-A480-4FCA-9146-B759CA2CE062}" type="presOf" srcId="{B29921A8-BBE3-4B4F-8A8B-CA7EFE683B37}" destId="{E7992DEB-B1F2-48E2-820B-130B6A05CFB3}" srcOrd="0" destOrd="0" presId="urn:microsoft.com/office/officeart/2005/8/layout/target1"/>
    <dgm:cxn modelId="{2529C82E-6145-4B2D-A2D4-E311F397F3A3}" srcId="{52C5AEAC-1CC1-4456-BC4E-C53BF351362D}" destId="{B29921A8-BBE3-4B4F-8A8B-CA7EFE683B37}" srcOrd="1" destOrd="0" parTransId="{80BB1E26-8EEA-48C1-8806-69622A66B889}" sibTransId="{2C42FD21-0FD1-4623-8CC2-C756C820266B}"/>
    <dgm:cxn modelId="{3CF9F194-8BD2-4740-881C-25A0E54E2209}" type="presOf" srcId="{26B5D828-AA44-4369-983A-FEE4098BB5C1}" destId="{94DE5B42-94E5-4E75-9448-65EB0D8B502E}" srcOrd="0" destOrd="0" presId="urn:microsoft.com/office/officeart/2005/8/layout/target1"/>
    <dgm:cxn modelId="{CE02A6F6-ED58-42F2-8BFF-9A60F597070D}" srcId="{52C5AEAC-1CC1-4456-BC4E-C53BF351362D}" destId="{26B5D828-AA44-4369-983A-FEE4098BB5C1}" srcOrd="0" destOrd="0" parTransId="{EF50A49C-850A-4EDA-BB0F-A1F00B37F900}" sibTransId="{3FD51423-C537-48DD-B062-7D6ACC082F0B}"/>
    <dgm:cxn modelId="{9995133B-04EB-456D-97A5-9E3B2C7CD2AA}" type="presOf" srcId="{15C43DAB-CF33-44E5-93CD-BC9ED96C859D}" destId="{038F9610-885B-43B1-9F1A-6B44B0F4821E}" srcOrd="0" destOrd="0" presId="urn:microsoft.com/office/officeart/2005/8/layout/target1"/>
    <dgm:cxn modelId="{FFFDDC7F-A649-43DD-B0DA-71C006B0D875}" type="presParOf" srcId="{983DEA82-D2AA-4FA1-8CCB-5AE52714B06C}" destId="{B0D19634-CE26-4F65-8499-DC425F29397E}" srcOrd="0" destOrd="0" presId="urn:microsoft.com/office/officeart/2005/8/layout/target1"/>
    <dgm:cxn modelId="{9E7AC096-E469-44FC-886A-800FDA9C5300}" type="presParOf" srcId="{983DEA82-D2AA-4FA1-8CCB-5AE52714B06C}" destId="{94DE5B42-94E5-4E75-9448-65EB0D8B502E}" srcOrd="1" destOrd="0" presId="urn:microsoft.com/office/officeart/2005/8/layout/target1"/>
    <dgm:cxn modelId="{D7B51DDD-7561-4B27-8280-2FCC8C4D4276}" type="presParOf" srcId="{983DEA82-D2AA-4FA1-8CCB-5AE52714B06C}" destId="{548128BC-C30B-4259-AAB7-A4D4454C3A88}" srcOrd="2" destOrd="0" presId="urn:microsoft.com/office/officeart/2005/8/layout/target1"/>
    <dgm:cxn modelId="{D581E022-186C-4582-A51A-2349815B53BC}" type="presParOf" srcId="{983DEA82-D2AA-4FA1-8CCB-5AE52714B06C}" destId="{3427358A-7EEF-4D17-88CD-96511C386CF8}" srcOrd="3" destOrd="0" presId="urn:microsoft.com/office/officeart/2005/8/layout/target1"/>
    <dgm:cxn modelId="{AF70473A-0D18-4C06-827D-8093DE423C59}" type="presParOf" srcId="{983DEA82-D2AA-4FA1-8CCB-5AE52714B06C}" destId="{F8DBF111-CE31-4EA7-8969-270EE06CE229}" srcOrd="4" destOrd="0" presId="urn:microsoft.com/office/officeart/2005/8/layout/target1"/>
    <dgm:cxn modelId="{A44F0CB3-BD4A-4A57-BDB6-6E6CFBDBA49E}" type="presParOf" srcId="{983DEA82-D2AA-4FA1-8CCB-5AE52714B06C}" destId="{E7992DEB-B1F2-48E2-820B-130B6A05CFB3}" srcOrd="5" destOrd="0" presId="urn:microsoft.com/office/officeart/2005/8/layout/target1"/>
    <dgm:cxn modelId="{2C7CAA35-A23E-4029-9432-9240DB457265}" type="presParOf" srcId="{983DEA82-D2AA-4FA1-8CCB-5AE52714B06C}" destId="{EF5A07DD-6519-42C5-93D8-20A25A4DFDF2}" srcOrd="6" destOrd="0" presId="urn:microsoft.com/office/officeart/2005/8/layout/target1"/>
    <dgm:cxn modelId="{E167D34F-9AEC-4F75-A52E-02BDED43900B}" type="presParOf" srcId="{983DEA82-D2AA-4FA1-8CCB-5AE52714B06C}" destId="{423FA52F-2088-4C9C-8C61-599E0D2FE486}" srcOrd="7" destOrd="0" presId="urn:microsoft.com/office/officeart/2005/8/layout/target1"/>
    <dgm:cxn modelId="{C952560A-5C1C-4232-B638-8C5B232ED135}" type="presParOf" srcId="{983DEA82-D2AA-4FA1-8CCB-5AE52714B06C}" destId="{85C44B86-6A51-4197-AAC0-29E8F4918F54}" srcOrd="8" destOrd="0" presId="urn:microsoft.com/office/officeart/2005/8/layout/target1"/>
    <dgm:cxn modelId="{D8461449-73EC-4B59-8D5A-865CB01C1D19}" type="presParOf" srcId="{983DEA82-D2AA-4FA1-8CCB-5AE52714B06C}" destId="{038F9610-885B-43B1-9F1A-6B44B0F4821E}" srcOrd="9" destOrd="0" presId="urn:microsoft.com/office/officeart/2005/8/layout/target1"/>
    <dgm:cxn modelId="{E7CD95D6-1348-4807-870E-DF082DDDF97A}" type="presParOf" srcId="{983DEA82-D2AA-4FA1-8CCB-5AE52714B06C}" destId="{CEE21014-031F-4F02-9BA6-951E293EE7BB}" srcOrd="10" destOrd="0" presId="urn:microsoft.com/office/officeart/2005/8/layout/target1"/>
    <dgm:cxn modelId="{3BDB526B-8C78-4C47-B661-3F065033E443}" type="presParOf" srcId="{983DEA82-D2AA-4FA1-8CCB-5AE52714B06C}" destId="{0C283688-9693-471C-BCC6-4A634095C987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C5AEAC-1CC1-4456-BC4E-C53BF351362D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6B5D828-AA44-4369-983A-FEE4098BB5C1}">
      <dgm:prSet phldrT="[Text]" custT="1"/>
      <dgm:spPr>
        <a:solidFill>
          <a:schemeClr val="bg1"/>
        </a:solidFill>
      </dgm:spPr>
      <dgm:t>
        <a:bodyPr/>
        <a:lstStyle/>
        <a:p>
          <a:r>
            <a:rPr lang="de-DE" sz="18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Erkenntnis- und Urteilsfähigkeit</a:t>
          </a:r>
          <a:endParaRPr lang="de-DE" sz="1800" b="1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EF50A49C-850A-4EDA-BB0F-A1F00B37F900}" type="parTrans" cxnId="{CE02A6F6-ED58-42F2-8BFF-9A60F597070D}">
      <dgm:prSet/>
      <dgm:spPr/>
      <dgm:t>
        <a:bodyPr/>
        <a:lstStyle/>
        <a:p>
          <a:endParaRPr lang="de-DE"/>
        </a:p>
      </dgm:t>
    </dgm:pt>
    <dgm:pt modelId="{3FD51423-C537-48DD-B062-7D6ACC082F0B}" type="sibTrans" cxnId="{CE02A6F6-ED58-42F2-8BFF-9A60F597070D}">
      <dgm:prSet/>
      <dgm:spPr/>
      <dgm:t>
        <a:bodyPr/>
        <a:lstStyle/>
        <a:p>
          <a:endParaRPr lang="de-DE"/>
        </a:p>
      </dgm:t>
    </dgm:pt>
    <dgm:pt modelId="{B29921A8-BBE3-4B4F-8A8B-CA7EFE683B37}">
      <dgm:prSet phldrT="[Text]" custT="1"/>
      <dgm:spPr/>
      <dgm:t>
        <a:bodyPr/>
        <a:lstStyle/>
        <a:p>
          <a:r>
            <a:rPr lang="de-DE" sz="18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Handlungs- und Regelungskompetenz</a:t>
          </a:r>
          <a:endParaRPr lang="de-DE" sz="1800" b="1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80BB1E26-8EEA-48C1-8806-69622A66B889}" type="parTrans" cxnId="{2529C82E-6145-4B2D-A2D4-E311F397F3A3}">
      <dgm:prSet/>
      <dgm:spPr/>
      <dgm:t>
        <a:bodyPr/>
        <a:lstStyle/>
        <a:p>
          <a:endParaRPr lang="de-DE"/>
        </a:p>
      </dgm:t>
    </dgm:pt>
    <dgm:pt modelId="{2C42FD21-0FD1-4623-8CC2-C756C820266B}" type="sibTrans" cxnId="{2529C82E-6145-4B2D-A2D4-E311F397F3A3}">
      <dgm:prSet/>
      <dgm:spPr/>
      <dgm:t>
        <a:bodyPr/>
        <a:lstStyle/>
        <a:p>
          <a:endParaRPr lang="de-DE"/>
        </a:p>
      </dgm:t>
    </dgm:pt>
    <dgm:pt modelId="{15C43DAB-CF33-44E5-93CD-BC9ED96C859D}">
      <dgm:prSet phldrT="[Text]" custT="1"/>
      <dgm:spPr/>
      <dgm:t>
        <a:bodyPr/>
        <a:lstStyle/>
        <a:p>
          <a:r>
            <a:rPr lang="de-DE" sz="18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Wahrnehmungs- und Austauschfähigkeit</a:t>
          </a:r>
          <a:endParaRPr lang="de-DE" sz="1800" b="1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CC82B436-36B4-47EA-B2FD-61169FC65AF1}" type="parTrans" cxnId="{CA8D50BE-EE94-4519-A385-8498E8ECC42D}">
      <dgm:prSet/>
      <dgm:spPr/>
      <dgm:t>
        <a:bodyPr/>
        <a:lstStyle/>
        <a:p>
          <a:endParaRPr lang="de-DE"/>
        </a:p>
      </dgm:t>
    </dgm:pt>
    <dgm:pt modelId="{1AF7BFD4-BEC0-47FA-B5C7-D487B1FC98E3}" type="sibTrans" cxnId="{CA8D50BE-EE94-4519-A385-8498E8ECC42D}">
      <dgm:prSet/>
      <dgm:spPr/>
      <dgm:t>
        <a:bodyPr/>
        <a:lstStyle/>
        <a:p>
          <a:endParaRPr lang="de-DE"/>
        </a:p>
      </dgm:t>
    </dgm:pt>
    <dgm:pt modelId="{983DEA82-D2AA-4FA1-8CCB-5AE52714B06C}" type="pres">
      <dgm:prSet presAssocID="{52C5AEAC-1CC1-4456-BC4E-C53BF351362D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0D19634-CE26-4F65-8499-DC425F29397E}" type="pres">
      <dgm:prSet presAssocID="{26B5D828-AA44-4369-983A-FEE4098BB5C1}" presName="circle1" presStyleLbl="lnNode1" presStyleIdx="0" presStyleCnt="3"/>
      <dgm:spPr>
        <a:gradFill flip="none" rotWithShape="1">
          <a:gsLst>
            <a:gs pos="37000">
              <a:srgbClr val="FFFFCC"/>
            </a:gs>
            <a:gs pos="45000">
              <a:srgbClr val="FF7A00"/>
            </a:gs>
            <a:gs pos="64000">
              <a:srgbClr val="FFFFCC"/>
            </a:gs>
            <a:gs pos="100000">
              <a:srgbClr val="FFFFCC"/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endParaRPr lang="de-DE"/>
        </a:p>
      </dgm:t>
    </dgm:pt>
    <dgm:pt modelId="{94DE5B42-94E5-4E75-9448-65EB0D8B502E}" type="pres">
      <dgm:prSet presAssocID="{26B5D828-AA44-4369-983A-FEE4098BB5C1}" presName="text1" presStyleLbl="revTx" presStyleIdx="0" presStyleCnt="3" custScaleX="134877" custLinFactNeighborX="28810" custLinFactNeighborY="727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48128BC-C30B-4259-AAB7-A4D4454C3A88}" type="pres">
      <dgm:prSet presAssocID="{26B5D828-AA44-4369-983A-FEE4098BB5C1}" presName="line1" presStyleLbl="callout" presStyleIdx="0" presStyleCnt="6" custFlipVert="0" custFlipHor="1" custSzY="486070" custScaleX="246300" custLinFactY="179246" custLinFactNeighborX="-6287" custLinFactNeighborY="200000"/>
      <dgm:spPr/>
    </dgm:pt>
    <dgm:pt modelId="{3427358A-7EEF-4D17-88CD-96511C386CF8}" type="pres">
      <dgm:prSet presAssocID="{26B5D828-AA44-4369-983A-FEE4098BB5C1}" presName="d1" presStyleLbl="callout" presStyleIdx="1" presStyleCnt="6" custScaleX="71813" custScaleY="73902"/>
      <dgm:spPr/>
    </dgm:pt>
    <dgm:pt modelId="{F8DBF111-CE31-4EA7-8969-270EE06CE229}" type="pres">
      <dgm:prSet presAssocID="{B29921A8-BBE3-4B4F-8A8B-CA7EFE683B37}" presName="circle2" presStyleLbl="lnNode1" presStyleIdx="1" presStyleCnt="3" custLinFactNeighborX="3841" custLinFactNeighborY="3035"/>
      <dgm:spPr>
        <a:gradFill rotWithShape="0">
          <a:gsLst>
            <a:gs pos="38000">
              <a:srgbClr val="FFFF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3000000" scaled="0"/>
        </a:gradFill>
      </dgm:spPr>
      <dgm:t>
        <a:bodyPr/>
        <a:lstStyle/>
        <a:p>
          <a:endParaRPr lang="de-DE"/>
        </a:p>
      </dgm:t>
    </dgm:pt>
    <dgm:pt modelId="{E7992DEB-B1F2-48E2-820B-130B6A05CFB3}" type="pres">
      <dgm:prSet presAssocID="{B29921A8-BBE3-4B4F-8A8B-CA7EFE683B37}" presName="text2" presStyleLbl="revTx" presStyleIdx="1" presStyleCnt="3" custScaleX="163831" custLinFactNeighborX="44248" custLinFactNeighborY="-544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F5A07DD-6519-42C5-93D8-20A25A4DFDF2}" type="pres">
      <dgm:prSet presAssocID="{B29921A8-BBE3-4B4F-8A8B-CA7EFE683B37}" presName="line2" presStyleLbl="callout" presStyleIdx="2" presStyleCnt="6" custFlipVert="1" custSzY="369074" custScaleX="16528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423FA52F-2088-4C9C-8C61-599E0D2FE486}" type="pres">
      <dgm:prSet presAssocID="{B29921A8-BBE3-4B4F-8A8B-CA7EFE683B37}" presName="d2" presStyleLbl="callout" presStyleIdx="3" presStyleCnt="6" custScaleX="79740" custScaleY="8127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85C44B86-6A51-4197-AAC0-29E8F4918F54}" type="pres">
      <dgm:prSet presAssocID="{15C43DAB-CF33-44E5-93CD-BC9ED96C859D}" presName="circle3" presStyleLbl="lnNode1" presStyleIdx="2" presStyleCnt="3" custLinFactNeighborX="182" custLinFactNeighborY="-7071"/>
      <dgm:sp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800000" scaled="0"/>
          <a:tileRect r="-100000" b="-100000"/>
        </a:gradFill>
      </dgm:spPr>
      <dgm:t>
        <a:bodyPr/>
        <a:lstStyle/>
        <a:p>
          <a:endParaRPr lang="de-DE"/>
        </a:p>
      </dgm:t>
    </dgm:pt>
    <dgm:pt modelId="{038F9610-885B-43B1-9F1A-6B44B0F4821E}" type="pres">
      <dgm:prSet presAssocID="{15C43DAB-CF33-44E5-93CD-BC9ED96C859D}" presName="text3" presStyleLbl="revTx" presStyleIdx="2" presStyleCnt="3" custScaleX="160066" custLinFactNeighborX="40926" custLinFactNeighborY="-106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EE21014-031F-4F02-9BA6-951E293EE7BB}" type="pres">
      <dgm:prSet presAssocID="{15C43DAB-CF33-44E5-93CD-BC9ED96C859D}" presName="line3" presStyleLbl="callout" presStyleIdx="4" presStyleCnt="6" custFlipVert="1" custSzY="361592" custScaleX="134861" custLinFactY="100000" custLinFactNeighborX="-15209" custLinFactNeighborY="11877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0C283688-9693-471C-BCC6-4A634095C987}" type="pres">
      <dgm:prSet presAssocID="{15C43DAB-CF33-44E5-93CD-BC9ED96C859D}" presName="d3" presStyleLbl="callout" presStyleIdx="5" presStyleCnt="6" custScaleX="68658" custScaleY="63179"/>
      <dgm:spPr/>
    </dgm:pt>
  </dgm:ptLst>
  <dgm:cxnLst>
    <dgm:cxn modelId="{CA8D50BE-EE94-4519-A385-8498E8ECC42D}" srcId="{52C5AEAC-1CC1-4456-BC4E-C53BF351362D}" destId="{15C43DAB-CF33-44E5-93CD-BC9ED96C859D}" srcOrd="2" destOrd="0" parTransId="{CC82B436-36B4-47EA-B2FD-61169FC65AF1}" sibTransId="{1AF7BFD4-BEC0-47FA-B5C7-D487B1FC98E3}"/>
    <dgm:cxn modelId="{5CFF3CE1-FBA6-45B4-AD49-34DE16819FCD}" type="presOf" srcId="{15C43DAB-CF33-44E5-93CD-BC9ED96C859D}" destId="{038F9610-885B-43B1-9F1A-6B44B0F4821E}" srcOrd="0" destOrd="0" presId="urn:microsoft.com/office/officeart/2005/8/layout/target1"/>
    <dgm:cxn modelId="{62798373-1532-47EE-BA1D-A7DBAD9ACD3F}" type="presOf" srcId="{26B5D828-AA44-4369-983A-FEE4098BB5C1}" destId="{94DE5B42-94E5-4E75-9448-65EB0D8B502E}" srcOrd="0" destOrd="0" presId="urn:microsoft.com/office/officeart/2005/8/layout/target1"/>
    <dgm:cxn modelId="{2529C82E-6145-4B2D-A2D4-E311F397F3A3}" srcId="{52C5AEAC-1CC1-4456-BC4E-C53BF351362D}" destId="{B29921A8-BBE3-4B4F-8A8B-CA7EFE683B37}" srcOrd="1" destOrd="0" parTransId="{80BB1E26-8EEA-48C1-8806-69622A66B889}" sibTransId="{2C42FD21-0FD1-4623-8CC2-C756C820266B}"/>
    <dgm:cxn modelId="{C1A74A18-F8E2-49B0-9C85-EBAE510D25A9}" type="presOf" srcId="{B29921A8-BBE3-4B4F-8A8B-CA7EFE683B37}" destId="{E7992DEB-B1F2-48E2-820B-130B6A05CFB3}" srcOrd="0" destOrd="0" presId="urn:microsoft.com/office/officeart/2005/8/layout/target1"/>
    <dgm:cxn modelId="{CE02A6F6-ED58-42F2-8BFF-9A60F597070D}" srcId="{52C5AEAC-1CC1-4456-BC4E-C53BF351362D}" destId="{26B5D828-AA44-4369-983A-FEE4098BB5C1}" srcOrd="0" destOrd="0" parTransId="{EF50A49C-850A-4EDA-BB0F-A1F00B37F900}" sibTransId="{3FD51423-C537-48DD-B062-7D6ACC082F0B}"/>
    <dgm:cxn modelId="{AE80DC43-8084-41C4-8C86-4996D419FB12}" type="presOf" srcId="{52C5AEAC-1CC1-4456-BC4E-C53BF351362D}" destId="{983DEA82-D2AA-4FA1-8CCB-5AE52714B06C}" srcOrd="0" destOrd="0" presId="urn:microsoft.com/office/officeart/2005/8/layout/target1"/>
    <dgm:cxn modelId="{AD47CF8B-1D04-4F7C-96F6-FF9E70C5DED3}" type="presParOf" srcId="{983DEA82-D2AA-4FA1-8CCB-5AE52714B06C}" destId="{B0D19634-CE26-4F65-8499-DC425F29397E}" srcOrd="0" destOrd="0" presId="urn:microsoft.com/office/officeart/2005/8/layout/target1"/>
    <dgm:cxn modelId="{6BA7371A-7B66-425E-8F45-5FA355473A5E}" type="presParOf" srcId="{983DEA82-D2AA-4FA1-8CCB-5AE52714B06C}" destId="{94DE5B42-94E5-4E75-9448-65EB0D8B502E}" srcOrd="1" destOrd="0" presId="urn:microsoft.com/office/officeart/2005/8/layout/target1"/>
    <dgm:cxn modelId="{A3EBD341-5C53-42E1-88B2-5A6FA325F5A6}" type="presParOf" srcId="{983DEA82-D2AA-4FA1-8CCB-5AE52714B06C}" destId="{548128BC-C30B-4259-AAB7-A4D4454C3A88}" srcOrd="2" destOrd="0" presId="urn:microsoft.com/office/officeart/2005/8/layout/target1"/>
    <dgm:cxn modelId="{5101057A-800B-4CC9-8801-E3189355DD80}" type="presParOf" srcId="{983DEA82-D2AA-4FA1-8CCB-5AE52714B06C}" destId="{3427358A-7EEF-4D17-88CD-96511C386CF8}" srcOrd="3" destOrd="0" presId="urn:microsoft.com/office/officeart/2005/8/layout/target1"/>
    <dgm:cxn modelId="{C7672A5F-A6C9-408B-A0E1-B0EE979DD7F8}" type="presParOf" srcId="{983DEA82-D2AA-4FA1-8CCB-5AE52714B06C}" destId="{F8DBF111-CE31-4EA7-8969-270EE06CE229}" srcOrd="4" destOrd="0" presId="urn:microsoft.com/office/officeart/2005/8/layout/target1"/>
    <dgm:cxn modelId="{81D53876-F458-4D5B-B973-1D9512DD1B69}" type="presParOf" srcId="{983DEA82-D2AA-4FA1-8CCB-5AE52714B06C}" destId="{E7992DEB-B1F2-48E2-820B-130B6A05CFB3}" srcOrd="5" destOrd="0" presId="urn:microsoft.com/office/officeart/2005/8/layout/target1"/>
    <dgm:cxn modelId="{1AA49505-24E9-4C51-A5B4-FDF318EC898E}" type="presParOf" srcId="{983DEA82-D2AA-4FA1-8CCB-5AE52714B06C}" destId="{EF5A07DD-6519-42C5-93D8-20A25A4DFDF2}" srcOrd="6" destOrd="0" presId="urn:microsoft.com/office/officeart/2005/8/layout/target1"/>
    <dgm:cxn modelId="{45C71C83-F50A-4BB0-8D7B-395850BEA2A0}" type="presParOf" srcId="{983DEA82-D2AA-4FA1-8CCB-5AE52714B06C}" destId="{423FA52F-2088-4C9C-8C61-599E0D2FE486}" srcOrd="7" destOrd="0" presId="urn:microsoft.com/office/officeart/2005/8/layout/target1"/>
    <dgm:cxn modelId="{E3506246-5680-493C-9A2B-3E52EC3D8191}" type="presParOf" srcId="{983DEA82-D2AA-4FA1-8CCB-5AE52714B06C}" destId="{85C44B86-6A51-4197-AAC0-29E8F4918F54}" srcOrd="8" destOrd="0" presId="urn:microsoft.com/office/officeart/2005/8/layout/target1"/>
    <dgm:cxn modelId="{72243588-BC77-4695-94DE-3DB3CB1C5A14}" type="presParOf" srcId="{983DEA82-D2AA-4FA1-8CCB-5AE52714B06C}" destId="{038F9610-885B-43B1-9F1A-6B44B0F4821E}" srcOrd="9" destOrd="0" presId="urn:microsoft.com/office/officeart/2005/8/layout/target1"/>
    <dgm:cxn modelId="{2B9A8A08-0B17-4D52-BC14-DF0501D833FE}" type="presParOf" srcId="{983DEA82-D2AA-4FA1-8CCB-5AE52714B06C}" destId="{CEE21014-031F-4F02-9BA6-951E293EE7BB}" srcOrd="10" destOrd="0" presId="urn:microsoft.com/office/officeart/2005/8/layout/target1"/>
    <dgm:cxn modelId="{5C84B7DF-3056-49BC-9846-99A411CC12C8}" type="presParOf" srcId="{983DEA82-D2AA-4FA1-8CCB-5AE52714B06C}" destId="{0C283688-9693-471C-BCC6-4A634095C987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BEACB9-221C-424A-99CF-936D6D24342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de-DE"/>
        </a:p>
      </dgm:t>
    </dgm:pt>
    <dgm:pt modelId="{8ECA7BA3-146E-4A81-AA64-D82EFDF09B1B}">
      <dgm:prSet custT="1"/>
      <dgm:spPr/>
      <dgm:t>
        <a:bodyPr/>
        <a:lstStyle/>
        <a:p>
          <a:pPr rtl="0"/>
          <a:r>
            <a:rPr lang="de-DE" sz="1800" b="1" dirty="0" smtClean="0"/>
            <a:t>Biographie:</a:t>
          </a:r>
          <a:r>
            <a:rPr lang="de-DE" sz="1900" b="1" dirty="0" smtClean="0"/>
            <a:t/>
          </a:r>
          <a:br>
            <a:rPr lang="de-DE" sz="1900" b="1" dirty="0" smtClean="0"/>
          </a:br>
          <a:r>
            <a:rPr lang="de-DE" sz="1900" dirty="0" smtClean="0"/>
            <a:t>„Rekonstruktion allg. Strukturen und Prozesse“</a:t>
          </a:r>
          <a:endParaRPr lang="de-DE" sz="1900" dirty="0"/>
        </a:p>
      </dgm:t>
    </dgm:pt>
    <dgm:pt modelId="{8702E50A-883F-4CC8-88AA-8456864DCD41}" type="parTrans" cxnId="{FBB3E31C-4F80-4415-8218-C82753C01A8D}">
      <dgm:prSet/>
      <dgm:spPr/>
      <dgm:t>
        <a:bodyPr/>
        <a:lstStyle/>
        <a:p>
          <a:endParaRPr lang="de-DE"/>
        </a:p>
      </dgm:t>
    </dgm:pt>
    <dgm:pt modelId="{901E126C-0677-45B8-8165-C51FAA350F34}" type="sibTrans" cxnId="{FBB3E31C-4F80-4415-8218-C82753C01A8D}">
      <dgm:prSet/>
      <dgm:spPr/>
      <dgm:t>
        <a:bodyPr/>
        <a:lstStyle/>
        <a:p>
          <a:endParaRPr lang="de-DE"/>
        </a:p>
      </dgm:t>
    </dgm:pt>
    <dgm:pt modelId="{AD7FCF33-51CE-45AB-8CB8-47837FC60959}" type="pres">
      <dgm:prSet presAssocID="{ADBEACB9-221C-424A-99CF-936D6D24342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DF4815F-A508-447E-A4A7-0894F78561E4}" type="pres">
      <dgm:prSet presAssocID="{8ECA7BA3-146E-4A81-AA64-D82EFDF09B1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D461447-B28E-4B02-9718-8D3860FDF4C3}" type="presOf" srcId="{8ECA7BA3-146E-4A81-AA64-D82EFDF09B1B}" destId="{DDF4815F-A508-447E-A4A7-0894F78561E4}" srcOrd="0" destOrd="0" presId="urn:microsoft.com/office/officeart/2005/8/layout/vList2"/>
    <dgm:cxn modelId="{D40604EC-EC95-4585-A900-93D8E67BC1B1}" type="presOf" srcId="{ADBEACB9-221C-424A-99CF-936D6D243426}" destId="{AD7FCF33-51CE-45AB-8CB8-47837FC60959}" srcOrd="0" destOrd="0" presId="urn:microsoft.com/office/officeart/2005/8/layout/vList2"/>
    <dgm:cxn modelId="{FBB3E31C-4F80-4415-8218-C82753C01A8D}" srcId="{ADBEACB9-221C-424A-99CF-936D6D243426}" destId="{8ECA7BA3-146E-4A81-AA64-D82EFDF09B1B}" srcOrd="0" destOrd="0" parTransId="{8702E50A-883F-4CC8-88AA-8456864DCD41}" sibTransId="{901E126C-0677-45B8-8165-C51FAA350F34}"/>
    <dgm:cxn modelId="{2623F8D2-3146-4E84-A3A5-3DBCB190804C}" type="presParOf" srcId="{AD7FCF33-51CE-45AB-8CB8-47837FC60959}" destId="{DDF4815F-A508-447E-A4A7-0894F78561E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743860-7181-4CF2-8622-2A7FC127770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C90769B-B09A-4342-B6C9-952E14648F99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de-DE" b="1" baseline="0" dirty="0" smtClean="0"/>
            <a:t>Außenwelt: </a:t>
          </a:r>
          <a:br>
            <a:rPr lang="de-DE" b="1" baseline="0" dirty="0" smtClean="0"/>
          </a:br>
          <a:r>
            <a:rPr lang="de-DE" dirty="0" smtClean="0"/>
            <a:t>m</a:t>
          </a:r>
          <a:r>
            <a:rPr lang="de-DE" baseline="0" dirty="0" smtClean="0"/>
            <a:t>aterielle, kulturelle … Rahmenbedingungen</a:t>
          </a:r>
          <a:br>
            <a:rPr lang="de-DE" baseline="0" dirty="0" smtClean="0"/>
          </a:br>
          <a:r>
            <a:rPr lang="de-DE" b="1" baseline="0" dirty="0" smtClean="0"/>
            <a:t>(am Menschen)</a:t>
          </a:r>
          <a:endParaRPr lang="de-DE" b="1" dirty="0"/>
        </a:p>
      </dgm:t>
    </dgm:pt>
    <dgm:pt modelId="{5EAF6EA1-07F9-4AC3-995D-C7DFB556513D}" type="parTrans" cxnId="{7D4D2A0B-0303-4605-94DA-DD9C63CC0D7E}">
      <dgm:prSet/>
      <dgm:spPr/>
      <dgm:t>
        <a:bodyPr/>
        <a:lstStyle/>
        <a:p>
          <a:endParaRPr lang="de-DE"/>
        </a:p>
      </dgm:t>
    </dgm:pt>
    <dgm:pt modelId="{D200824C-6B95-42A1-B005-BDFD9AE48691}" type="sibTrans" cxnId="{7D4D2A0B-0303-4605-94DA-DD9C63CC0D7E}">
      <dgm:prSet/>
      <dgm:spPr/>
      <dgm:t>
        <a:bodyPr/>
        <a:lstStyle/>
        <a:p>
          <a:endParaRPr lang="de-DE"/>
        </a:p>
      </dgm:t>
    </dgm:pt>
    <dgm:pt modelId="{11275F1B-C691-4043-B2B8-8B8AAEFB842B}" type="pres">
      <dgm:prSet presAssocID="{43743860-7181-4CF2-8622-2A7FC12777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A8D1A36-CD3B-4A60-A3AC-8F27BA84075F}" type="pres">
      <dgm:prSet presAssocID="{DC90769B-B09A-4342-B6C9-952E14648F9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0C836F9-9BE4-4C97-AF1A-7B717B1DB0A3}" type="presOf" srcId="{DC90769B-B09A-4342-B6C9-952E14648F99}" destId="{DA8D1A36-CD3B-4A60-A3AC-8F27BA84075F}" srcOrd="0" destOrd="0" presId="urn:microsoft.com/office/officeart/2005/8/layout/vList2"/>
    <dgm:cxn modelId="{7D4D2A0B-0303-4605-94DA-DD9C63CC0D7E}" srcId="{43743860-7181-4CF2-8622-2A7FC1277702}" destId="{DC90769B-B09A-4342-B6C9-952E14648F99}" srcOrd="0" destOrd="0" parTransId="{5EAF6EA1-07F9-4AC3-995D-C7DFB556513D}" sibTransId="{D200824C-6B95-42A1-B005-BDFD9AE48691}"/>
    <dgm:cxn modelId="{39F5405C-5484-44BC-A6A0-03BFE3350716}" type="presOf" srcId="{43743860-7181-4CF2-8622-2A7FC1277702}" destId="{11275F1B-C691-4043-B2B8-8B8AAEFB842B}" srcOrd="0" destOrd="0" presId="urn:microsoft.com/office/officeart/2005/8/layout/vList2"/>
    <dgm:cxn modelId="{E9AB0CAE-1FE2-4772-A231-40045CFE4881}" type="presParOf" srcId="{11275F1B-C691-4043-B2B8-8B8AAEFB842B}" destId="{DA8D1A36-CD3B-4A60-A3AC-8F27BA84075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3DA122-C69F-417B-982B-2D810D77796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de-DE"/>
        </a:p>
      </dgm:t>
    </dgm:pt>
    <dgm:pt modelId="{4DD16CF8-1659-4612-8983-589C4DDFAFB7}">
      <dgm:prSet custT="1"/>
      <dgm:spPr/>
      <dgm:t>
        <a:bodyPr/>
        <a:lstStyle/>
        <a:p>
          <a:pPr rtl="0"/>
          <a:r>
            <a:rPr lang="de-DE" sz="1800" b="1" baseline="0" dirty="0" smtClean="0"/>
            <a:t>Perspektive:</a:t>
          </a:r>
          <a:br>
            <a:rPr lang="de-DE" sz="1800" b="1" baseline="0" dirty="0" smtClean="0"/>
          </a:br>
          <a:r>
            <a:rPr lang="de-DE" sz="1800" baseline="0" dirty="0" smtClean="0"/>
            <a:t>Ziele</a:t>
          </a:r>
          <a:r>
            <a:rPr lang="de-DE" sz="1800" dirty="0" smtClean="0"/>
            <a:t> / Lebensentwurf</a:t>
          </a:r>
          <a:endParaRPr lang="de-DE" sz="1800" baseline="0" dirty="0"/>
        </a:p>
      </dgm:t>
    </dgm:pt>
    <dgm:pt modelId="{9BEDFD3B-3A3D-4DCE-AD51-1C779AA9B824}" type="parTrans" cxnId="{0ABBC1B9-9D80-4D80-9F53-2098E84EAEF1}">
      <dgm:prSet/>
      <dgm:spPr/>
      <dgm:t>
        <a:bodyPr/>
        <a:lstStyle/>
        <a:p>
          <a:endParaRPr lang="de-DE"/>
        </a:p>
      </dgm:t>
    </dgm:pt>
    <dgm:pt modelId="{51340F3F-5A67-4A16-AD8B-70DA5DF4FDFE}" type="sibTrans" cxnId="{0ABBC1B9-9D80-4D80-9F53-2098E84EAEF1}">
      <dgm:prSet/>
      <dgm:spPr/>
      <dgm:t>
        <a:bodyPr/>
        <a:lstStyle/>
        <a:p>
          <a:endParaRPr lang="de-DE"/>
        </a:p>
      </dgm:t>
    </dgm:pt>
    <dgm:pt modelId="{A8B1BF70-838B-45A8-8377-D7566230D6E2}" type="pres">
      <dgm:prSet presAssocID="{013DA122-C69F-417B-982B-2D810D7779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BE74F59-905F-4553-8EFB-17ABE113E5AB}" type="pres">
      <dgm:prSet presAssocID="{4DD16CF8-1659-4612-8983-589C4DDFAFB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6377A8F-75CE-4FF0-AB8A-653F4D3B6CE0}" type="presOf" srcId="{4DD16CF8-1659-4612-8983-589C4DDFAFB7}" destId="{DBE74F59-905F-4553-8EFB-17ABE113E5AB}" srcOrd="0" destOrd="0" presId="urn:microsoft.com/office/officeart/2005/8/layout/vList2"/>
    <dgm:cxn modelId="{B81E7A22-E114-41F0-84F8-FE36D584F6BB}" type="presOf" srcId="{013DA122-C69F-417B-982B-2D810D77796C}" destId="{A8B1BF70-838B-45A8-8377-D7566230D6E2}" srcOrd="0" destOrd="0" presId="urn:microsoft.com/office/officeart/2005/8/layout/vList2"/>
    <dgm:cxn modelId="{0ABBC1B9-9D80-4D80-9F53-2098E84EAEF1}" srcId="{013DA122-C69F-417B-982B-2D810D77796C}" destId="{4DD16CF8-1659-4612-8983-589C4DDFAFB7}" srcOrd="0" destOrd="0" parTransId="{9BEDFD3B-3A3D-4DCE-AD51-1C779AA9B824}" sibTransId="{51340F3F-5A67-4A16-AD8B-70DA5DF4FDFE}"/>
    <dgm:cxn modelId="{67060F5E-8122-45CE-9CDE-924B8FEC2A01}" type="presParOf" srcId="{A8B1BF70-838B-45A8-8377-D7566230D6E2}" destId="{DBE74F59-905F-4553-8EFB-17ABE113E5A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9BE664-8199-44E2-9F28-7851D260F73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0DE2009-8E51-468B-AAC8-8A6DFC251F66}">
      <dgm:prSet/>
      <dgm:spPr>
        <a:solidFill>
          <a:srgbClr val="FFC000">
            <a:alpha val="50000"/>
          </a:srgbClr>
        </a:solidFill>
      </dgm:spPr>
      <dgm:t>
        <a:bodyPr/>
        <a:lstStyle/>
        <a:p>
          <a:pPr rtl="0"/>
          <a:r>
            <a:rPr lang="de-DE" b="1" baseline="0" dirty="0" smtClean="0"/>
            <a:t>Lebenslage:</a:t>
          </a:r>
          <a:br>
            <a:rPr lang="de-DE" b="1" baseline="0" dirty="0" smtClean="0"/>
          </a:br>
          <a:r>
            <a:rPr lang="de-DE" baseline="0" dirty="0" smtClean="0"/>
            <a:t>… Raum</a:t>
          </a:r>
          <a:r>
            <a:rPr lang="de-DE" dirty="0" smtClean="0"/>
            <a:t> zur Befriedigung</a:t>
          </a:r>
          <a:br>
            <a:rPr lang="de-DE" dirty="0" smtClean="0"/>
          </a:br>
          <a:r>
            <a:rPr lang="de-DE" dirty="0" smtClean="0"/>
            <a:t>von Interessen</a:t>
          </a:r>
          <a:endParaRPr lang="de-DE" baseline="0" dirty="0"/>
        </a:p>
      </dgm:t>
    </dgm:pt>
    <dgm:pt modelId="{3ED77DA8-FCC2-461B-B121-4A27F4233461}" type="parTrans" cxnId="{FD583B83-31FB-4AFB-B9A8-1881A12EE480}">
      <dgm:prSet/>
      <dgm:spPr/>
      <dgm:t>
        <a:bodyPr/>
        <a:lstStyle/>
        <a:p>
          <a:endParaRPr lang="de-DE"/>
        </a:p>
      </dgm:t>
    </dgm:pt>
    <dgm:pt modelId="{CDA6CB38-8CBE-44EF-8E18-E9C8EA626B01}" type="sibTrans" cxnId="{FD583B83-31FB-4AFB-B9A8-1881A12EE480}">
      <dgm:prSet/>
      <dgm:spPr/>
      <dgm:t>
        <a:bodyPr/>
        <a:lstStyle/>
        <a:p>
          <a:endParaRPr lang="de-DE"/>
        </a:p>
      </dgm:t>
    </dgm:pt>
    <dgm:pt modelId="{4402A146-8464-445F-B4D3-8577440985F8}" type="pres">
      <dgm:prSet presAssocID="{339BE664-8199-44E2-9F28-7851D260F73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A451A9E-1A47-4E10-BB99-21EC8E933255}" type="pres">
      <dgm:prSet presAssocID="{30DE2009-8E51-468B-AAC8-8A6DFC251F66}" presName="circ1TxSh" presStyleLbl="vennNode1" presStyleIdx="0" presStyleCnt="1" custScaleX="325385" custLinFactNeighborX="-56346"/>
      <dgm:spPr/>
      <dgm:t>
        <a:bodyPr/>
        <a:lstStyle/>
        <a:p>
          <a:endParaRPr lang="de-DE"/>
        </a:p>
      </dgm:t>
    </dgm:pt>
  </dgm:ptLst>
  <dgm:cxnLst>
    <dgm:cxn modelId="{93E766D2-C4A0-4EB7-975C-481B88CD3BAB}" type="presOf" srcId="{339BE664-8199-44E2-9F28-7851D260F738}" destId="{4402A146-8464-445F-B4D3-8577440985F8}" srcOrd="0" destOrd="0" presId="urn:microsoft.com/office/officeart/2005/8/layout/venn1"/>
    <dgm:cxn modelId="{CEC5D141-D818-4982-9E3C-DA6BB48FA699}" type="presOf" srcId="{30DE2009-8E51-468B-AAC8-8A6DFC251F66}" destId="{9A451A9E-1A47-4E10-BB99-21EC8E933255}" srcOrd="0" destOrd="0" presId="urn:microsoft.com/office/officeart/2005/8/layout/venn1"/>
    <dgm:cxn modelId="{FD583B83-31FB-4AFB-B9A8-1881A12EE480}" srcId="{339BE664-8199-44E2-9F28-7851D260F738}" destId="{30DE2009-8E51-468B-AAC8-8A6DFC251F66}" srcOrd="0" destOrd="0" parTransId="{3ED77DA8-FCC2-461B-B121-4A27F4233461}" sibTransId="{CDA6CB38-8CBE-44EF-8E18-E9C8EA626B01}"/>
    <dgm:cxn modelId="{34304181-DEC0-494E-B649-24F3D52A6BF7}" type="presParOf" srcId="{4402A146-8464-445F-B4D3-8577440985F8}" destId="{9A451A9E-1A47-4E10-BB99-21EC8E93325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2015AD3-F89B-4EDE-8048-1A6C6AD04A01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2CECCFE-10B6-42BC-973B-2F03B4906526}">
      <dgm:prSet custT="1"/>
      <dgm:spPr>
        <a:solidFill>
          <a:srgbClr val="FFC000"/>
        </a:solidFill>
      </dgm:spPr>
      <dgm:t>
        <a:bodyPr/>
        <a:lstStyle/>
        <a:p>
          <a:pPr rtl="0"/>
          <a:r>
            <a:rPr lang="de-DE" sz="1400" b="1" dirty="0" smtClean="0">
              <a:solidFill>
                <a:schemeClr val="tx1"/>
              </a:solidFill>
            </a:rPr>
            <a:t>Besorgung</a:t>
          </a:r>
          <a:r>
            <a:rPr lang="de-DE" sz="1200" b="0" dirty="0" smtClean="0">
              <a:solidFill>
                <a:schemeClr val="tx1"/>
              </a:solidFill>
            </a:rPr>
            <a:t> </a:t>
          </a:r>
          <a:br>
            <a:rPr lang="de-DE" sz="1200" b="0" dirty="0" smtClean="0">
              <a:solidFill>
                <a:schemeClr val="tx1"/>
              </a:solidFill>
            </a:rPr>
          </a:br>
          <a:r>
            <a:rPr lang="de-DE" sz="1200" b="0" dirty="0" smtClean="0">
              <a:solidFill>
                <a:schemeClr val="tx1"/>
              </a:solidFill>
            </a:rPr>
            <a:t>Zurüstung zur internen Disposition</a:t>
          </a:r>
          <a:endParaRPr lang="de-DE" sz="1200" b="0" dirty="0">
            <a:solidFill>
              <a:schemeClr val="tx1"/>
            </a:solidFill>
          </a:endParaRPr>
        </a:p>
      </dgm:t>
    </dgm:pt>
    <dgm:pt modelId="{8659F955-E2D3-489B-8F10-C09E25D4C4A1}" type="parTrans" cxnId="{DACF8E14-3606-4F2F-909A-5C0FDD5AB779}">
      <dgm:prSet/>
      <dgm:spPr/>
      <dgm:t>
        <a:bodyPr/>
        <a:lstStyle/>
        <a:p>
          <a:endParaRPr lang="de-DE"/>
        </a:p>
      </dgm:t>
    </dgm:pt>
    <dgm:pt modelId="{709F5BE4-B01B-44BA-B870-C09065072FD7}" type="sibTrans" cxnId="{DACF8E14-3606-4F2F-909A-5C0FDD5AB779}">
      <dgm:prSet/>
      <dgm:spPr/>
      <dgm:t>
        <a:bodyPr/>
        <a:lstStyle/>
        <a:p>
          <a:endParaRPr lang="de-DE"/>
        </a:p>
      </dgm:t>
    </dgm:pt>
    <dgm:pt modelId="{8C9D89B6-535D-4B93-902E-DFC000BA32C8}" type="pres">
      <dgm:prSet presAssocID="{F2015AD3-F89B-4EDE-8048-1A6C6AD04A01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873D771-A31A-4C41-B961-67A27BD06ECF}" type="pres">
      <dgm:prSet presAssocID="{D2CECCFE-10B6-42BC-973B-2F03B4906526}" presName="gear1" presStyleLbl="node1" presStyleIdx="0" presStyleCnt="1" custScaleX="172728" custScaleY="152631" custLinFactNeighborX="24163" custLinFactNeighborY="2368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972D98A-E23F-4BDC-BCCB-C1E0BA3C2BB8}" type="pres">
      <dgm:prSet presAssocID="{D2CECCFE-10B6-42BC-973B-2F03B4906526}" presName="gear1srcNode" presStyleLbl="node1" presStyleIdx="0" presStyleCnt="1"/>
      <dgm:spPr/>
      <dgm:t>
        <a:bodyPr/>
        <a:lstStyle/>
        <a:p>
          <a:endParaRPr lang="de-DE"/>
        </a:p>
      </dgm:t>
    </dgm:pt>
    <dgm:pt modelId="{38A9DC5D-B870-442C-B34D-5619133DD786}" type="pres">
      <dgm:prSet presAssocID="{D2CECCFE-10B6-42BC-973B-2F03B4906526}" presName="gear1dstNode" presStyleLbl="node1" presStyleIdx="0" presStyleCnt="1"/>
      <dgm:spPr/>
      <dgm:t>
        <a:bodyPr/>
        <a:lstStyle/>
        <a:p>
          <a:endParaRPr lang="de-DE"/>
        </a:p>
      </dgm:t>
    </dgm:pt>
    <dgm:pt modelId="{7FADCA31-F6F8-4D46-AA7F-8C39876DA1C1}" type="pres">
      <dgm:prSet presAssocID="{709F5BE4-B01B-44BA-B870-C09065072FD7}" presName="connector1" presStyleLbl="sibTrans2D1" presStyleIdx="0" presStyleCnt="1" custScaleX="163401" custScaleY="151061"/>
      <dgm:spPr/>
      <dgm:t>
        <a:bodyPr/>
        <a:lstStyle/>
        <a:p>
          <a:endParaRPr lang="de-DE"/>
        </a:p>
      </dgm:t>
    </dgm:pt>
  </dgm:ptLst>
  <dgm:cxnLst>
    <dgm:cxn modelId="{329E14FE-6F06-4FD6-A8AE-BB068C4116AB}" type="presOf" srcId="{F2015AD3-F89B-4EDE-8048-1A6C6AD04A01}" destId="{8C9D89B6-535D-4B93-902E-DFC000BA32C8}" srcOrd="0" destOrd="0" presId="urn:microsoft.com/office/officeart/2005/8/layout/gear1"/>
    <dgm:cxn modelId="{DACF8E14-3606-4F2F-909A-5C0FDD5AB779}" srcId="{F2015AD3-F89B-4EDE-8048-1A6C6AD04A01}" destId="{D2CECCFE-10B6-42BC-973B-2F03B4906526}" srcOrd="0" destOrd="0" parTransId="{8659F955-E2D3-489B-8F10-C09E25D4C4A1}" sibTransId="{709F5BE4-B01B-44BA-B870-C09065072FD7}"/>
    <dgm:cxn modelId="{F3166D20-999A-4704-BCD3-BC44E5977762}" type="presOf" srcId="{D2CECCFE-10B6-42BC-973B-2F03B4906526}" destId="{5873D771-A31A-4C41-B961-67A27BD06ECF}" srcOrd="0" destOrd="0" presId="urn:microsoft.com/office/officeart/2005/8/layout/gear1"/>
    <dgm:cxn modelId="{75DB7EED-8FBE-4909-ADCD-0028918CBA06}" type="presOf" srcId="{D2CECCFE-10B6-42BC-973B-2F03B4906526}" destId="{E972D98A-E23F-4BDC-BCCB-C1E0BA3C2BB8}" srcOrd="1" destOrd="0" presId="urn:microsoft.com/office/officeart/2005/8/layout/gear1"/>
    <dgm:cxn modelId="{13A18C78-06B0-493B-89B6-9CC8DAFF7683}" type="presOf" srcId="{D2CECCFE-10B6-42BC-973B-2F03B4906526}" destId="{38A9DC5D-B870-442C-B34D-5619133DD786}" srcOrd="2" destOrd="0" presId="urn:microsoft.com/office/officeart/2005/8/layout/gear1"/>
    <dgm:cxn modelId="{9C2719BF-5D35-4F3F-90BE-BCDF5B7EBEA0}" type="presOf" srcId="{709F5BE4-B01B-44BA-B870-C09065072FD7}" destId="{7FADCA31-F6F8-4D46-AA7F-8C39876DA1C1}" srcOrd="0" destOrd="0" presId="urn:microsoft.com/office/officeart/2005/8/layout/gear1"/>
    <dgm:cxn modelId="{79EAA0BE-F059-4101-BDA2-A22026ACF590}" type="presParOf" srcId="{8C9D89B6-535D-4B93-902E-DFC000BA32C8}" destId="{5873D771-A31A-4C41-B961-67A27BD06ECF}" srcOrd="0" destOrd="0" presId="urn:microsoft.com/office/officeart/2005/8/layout/gear1"/>
    <dgm:cxn modelId="{F341B0D1-4CBD-4266-BEC2-B669C3C497A0}" type="presParOf" srcId="{8C9D89B6-535D-4B93-902E-DFC000BA32C8}" destId="{E972D98A-E23F-4BDC-BCCB-C1E0BA3C2BB8}" srcOrd="1" destOrd="0" presId="urn:microsoft.com/office/officeart/2005/8/layout/gear1"/>
    <dgm:cxn modelId="{33BD98CE-0D56-4033-BC3E-4B8B051DB287}" type="presParOf" srcId="{8C9D89B6-535D-4B93-902E-DFC000BA32C8}" destId="{38A9DC5D-B870-442C-B34D-5619133DD786}" srcOrd="2" destOrd="0" presId="urn:microsoft.com/office/officeart/2005/8/layout/gear1"/>
    <dgm:cxn modelId="{89445223-88F1-402C-BB16-BADE843B495E}" type="presParOf" srcId="{8C9D89B6-535D-4B93-902E-DFC000BA32C8}" destId="{7FADCA31-F6F8-4D46-AA7F-8C39876DA1C1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C44B86-6A51-4197-AAC0-29E8F4918F54}">
      <dsp:nvSpPr>
        <dsp:cNvPr id="0" name=""/>
        <dsp:cNvSpPr/>
      </dsp:nvSpPr>
      <dsp:spPr>
        <a:xfrm>
          <a:off x="991094" y="969853"/>
          <a:ext cx="3692946" cy="3692946"/>
        </a:xfrm>
        <a:prstGeom prst="ellipse">
          <a:avLst/>
        </a:prstGeom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800000" scaled="0"/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DBF111-CE31-4EA7-8969-270EE06CE229}">
      <dsp:nvSpPr>
        <dsp:cNvPr id="0" name=""/>
        <dsp:cNvSpPr/>
      </dsp:nvSpPr>
      <dsp:spPr>
        <a:xfrm>
          <a:off x="1808070" y="2036819"/>
          <a:ext cx="2215767" cy="2215767"/>
        </a:xfrm>
        <a:prstGeom prst="ellipse">
          <a:avLst/>
        </a:prstGeom>
        <a:gradFill rotWithShape="0">
          <a:gsLst>
            <a:gs pos="38000">
              <a:srgbClr val="FFFF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30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D19634-CE26-4F65-8499-DC425F29397E}">
      <dsp:nvSpPr>
        <dsp:cNvPr id="0" name=""/>
        <dsp:cNvSpPr/>
      </dsp:nvSpPr>
      <dsp:spPr>
        <a:xfrm>
          <a:off x="2461551" y="2708160"/>
          <a:ext cx="738589" cy="738589"/>
        </a:xfrm>
        <a:prstGeom prst="ellipse">
          <a:avLst/>
        </a:prstGeom>
        <a:gradFill flip="none" rotWithShape="1">
          <a:gsLst>
            <a:gs pos="37000">
              <a:srgbClr val="FFFFCC"/>
            </a:gs>
            <a:gs pos="45000">
              <a:srgbClr val="FF7A00"/>
            </a:gs>
            <a:gs pos="64000">
              <a:srgbClr val="FFFFCC"/>
            </a:gs>
            <a:gs pos="100000">
              <a:srgbClr val="FFFFCC"/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E5B42-94E5-4E75-9448-65EB0D8B502E}">
      <dsp:nvSpPr>
        <dsp:cNvPr id="0" name=""/>
        <dsp:cNvSpPr/>
      </dsp:nvSpPr>
      <dsp:spPr>
        <a:xfrm>
          <a:off x="5502782" y="78338"/>
          <a:ext cx="2490467" cy="1077109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Erkenntnis- und Urteilsfähigkeit</a:t>
          </a:r>
          <a:endParaRPr lang="de-DE" sz="1800" b="1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>
        <a:off x="5502782" y="78338"/>
        <a:ext cx="2490467" cy="1077109"/>
      </dsp:txXfrm>
    </dsp:sp>
    <dsp:sp modelId="{548128BC-C30B-4259-AAB7-A4D4454C3A88}">
      <dsp:nvSpPr>
        <dsp:cNvPr id="0" name=""/>
        <dsp:cNvSpPr/>
      </dsp:nvSpPr>
      <dsp:spPr>
        <a:xfrm flipH="1">
          <a:off x="4608512" y="494694"/>
          <a:ext cx="879262" cy="33375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27358A-7EEF-4D17-88CD-96511C386CF8}">
      <dsp:nvSpPr>
        <dsp:cNvPr id="0" name=""/>
        <dsp:cNvSpPr/>
      </dsp:nvSpPr>
      <dsp:spPr>
        <a:xfrm rot="5400000">
          <a:off x="2892174" y="1090721"/>
          <a:ext cx="1875843" cy="143518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992DEB-B1F2-48E2-820B-130B6A05CFB3}">
      <dsp:nvSpPr>
        <dsp:cNvPr id="0" name=""/>
        <dsp:cNvSpPr/>
      </dsp:nvSpPr>
      <dsp:spPr>
        <a:xfrm>
          <a:off x="5520526" y="1018417"/>
          <a:ext cx="3025095" cy="1077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Handlungs- und Regelungskompetenz</a:t>
          </a:r>
          <a:endParaRPr lang="de-DE" sz="1800" b="1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>
        <a:off x="5520526" y="1018417"/>
        <a:ext cx="3025095" cy="1077109"/>
      </dsp:txXfrm>
    </dsp:sp>
    <dsp:sp modelId="{EF5A07DD-6519-42C5-93D8-20A25A4DFDF2}">
      <dsp:nvSpPr>
        <dsp:cNvPr id="0" name=""/>
        <dsp:cNvSpPr/>
      </dsp:nvSpPr>
      <dsp:spPr>
        <a:xfrm flipV="1">
          <a:off x="4680520" y="1431126"/>
          <a:ext cx="762962" cy="369074"/>
        </a:xfrm>
        <a:prstGeom prst="lin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3FA52F-2088-4C9C-8C61-599E0D2FE486}">
      <dsp:nvSpPr>
        <dsp:cNvPr id="0" name=""/>
        <dsp:cNvSpPr/>
      </dsp:nvSpPr>
      <dsp:spPr>
        <a:xfrm rot="5400000">
          <a:off x="3291000" y="2018196"/>
          <a:ext cx="1607512" cy="1171521"/>
        </a:xfrm>
        <a:prstGeom prst="lin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8F9610-885B-43B1-9F1A-6B44B0F4821E}">
      <dsp:nvSpPr>
        <dsp:cNvPr id="0" name=""/>
        <dsp:cNvSpPr/>
      </dsp:nvSpPr>
      <dsp:spPr>
        <a:xfrm>
          <a:off x="5493946" y="2142714"/>
          <a:ext cx="2955575" cy="1077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Wahrnehmungs- und Austauschfähigkeit</a:t>
          </a:r>
          <a:endParaRPr lang="de-DE" sz="1800" b="1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>
        <a:off x="5493946" y="2142714"/>
        <a:ext cx="2955575" cy="1077109"/>
      </dsp:txXfrm>
    </dsp:sp>
    <dsp:sp modelId="{CEE21014-031F-4F02-9BA6-951E293EE7BB}">
      <dsp:nvSpPr>
        <dsp:cNvPr id="0" name=""/>
        <dsp:cNvSpPr/>
      </dsp:nvSpPr>
      <dsp:spPr>
        <a:xfrm flipV="1">
          <a:off x="4680522" y="2519972"/>
          <a:ext cx="622542" cy="36159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283688-9693-471C-BCC6-4A634095C987}">
      <dsp:nvSpPr>
        <dsp:cNvPr id="0" name=""/>
        <dsp:cNvSpPr/>
      </dsp:nvSpPr>
      <dsp:spPr>
        <a:xfrm rot="5400000">
          <a:off x="3911467" y="3076098"/>
          <a:ext cx="892824" cy="64528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C44B86-6A51-4197-AAC0-29E8F4918F54}">
      <dsp:nvSpPr>
        <dsp:cNvPr id="0" name=""/>
        <dsp:cNvSpPr/>
      </dsp:nvSpPr>
      <dsp:spPr>
        <a:xfrm>
          <a:off x="991094" y="969853"/>
          <a:ext cx="3692946" cy="3692946"/>
        </a:xfrm>
        <a:prstGeom prst="ellipse">
          <a:avLst/>
        </a:prstGeom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800000" scaled="0"/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DBF111-CE31-4EA7-8969-270EE06CE229}">
      <dsp:nvSpPr>
        <dsp:cNvPr id="0" name=""/>
        <dsp:cNvSpPr/>
      </dsp:nvSpPr>
      <dsp:spPr>
        <a:xfrm>
          <a:off x="1808070" y="2036819"/>
          <a:ext cx="2215767" cy="2215767"/>
        </a:xfrm>
        <a:prstGeom prst="ellipse">
          <a:avLst/>
        </a:prstGeom>
        <a:gradFill rotWithShape="0">
          <a:gsLst>
            <a:gs pos="38000">
              <a:srgbClr val="FFFF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30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D19634-CE26-4F65-8499-DC425F29397E}">
      <dsp:nvSpPr>
        <dsp:cNvPr id="0" name=""/>
        <dsp:cNvSpPr/>
      </dsp:nvSpPr>
      <dsp:spPr>
        <a:xfrm>
          <a:off x="2461551" y="2708160"/>
          <a:ext cx="738589" cy="738589"/>
        </a:xfrm>
        <a:prstGeom prst="ellipse">
          <a:avLst/>
        </a:prstGeom>
        <a:gradFill flip="none" rotWithShape="1">
          <a:gsLst>
            <a:gs pos="37000">
              <a:srgbClr val="FFFFCC"/>
            </a:gs>
            <a:gs pos="45000">
              <a:srgbClr val="FF7A00"/>
            </a:gs>
            <a:gs pos="64000">
              <a:srgbClr val="FFFFCC"/>
            </a:gs>
            <a:gs pos="100000">
              <a:srgbClr val="FFFFCC"/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E5B42-94E5-4E75-9448-65EB0D8B502E}">
      <dsp:nvSpPr>
        <dsp:cNvPr id="0" name=""/>
        <dsp:cNvSpPr/>
      </dsp:nvSpPr>
      <dsp:spPr>
        <a:xfrm>
          <a:off x="5502782" y="78338"/>
          <a:ext cx="2490467" cy="1077109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Erkenntnis- und Urteilsfähigkeit</a:t>
          </a:r>
          <a:endParaRPr lang="de-DE" sz="1800" b="1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>
        <a:off x="5502782" y="78338"/>
        <a:ext cx="2490467" cy="1077109"/>
      </dsp:txXfrm>
    </dsp:sp>
    <dsp:sp modelId="{548128BC-C30B-4259-AAB7-A4D4454C3A88}">
      <dsp:nvSpPr>
        <dsp:cNvPr id="0" name=""/>
        <dsp:cNvSpPr/>
      </dsp:nvSpPr>
      <dsp:spPr>
        <a:xfrm flipH="1">
          <a:off x="4464496" y="432048"/>
          <a:ext cx="1136965" cy="48607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27358A-7EEF-4D17-88CD-96511C386CF8}">
      <dsp:nvSpPr>
        <dsp:cNvPr id="0" name=""/>
        <dsp:cNvSpPr/>
      </dsp:nvSpPr>
      <dsp:spPr>
        <a:xfrm rot="5400000">
          <a:off x="2892174" y="1090721"/>
          <a:ext cx="1875843" cy="143518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992DEB-B1F2-48E2-820B-130B6A05CFB3}">
      <dsp:nvSpPr>
        <dsp:cNvPr id="0" name=""/>
        <dsp:cNvSpPr/>
      </dsp:nvSpPr>
      <dsp:spPr>
        <a:xfrm>
          <a:off x="5520526" y="1018417"/>
          <a:ext cx="3025095" cy="1077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Handlungs- und Regelungskompetenz</a:t>
          </a:r>
          <a:endParaRPr lang="de-DE" sz="1800" b="1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>
        <a:off x="5520526" y="1018417"/>
        <a:ext cx="3025095" cy="1077109"/>
      </dsp:txXfrm>
    </dsp:sp>
    <dsp:sp modelId="{EF5A07DD-6519-42C5-93D8-20A25A4DFDF2}">
      <dsp:nvSpPr>
        <dsp:cNvPr id="0" name=""/>
        <dsp:cNvSpPr/>
      </dsp:nvSpPr>
      <dsp:spPr>
        <a:xfrm flipV="1">
          <a:off x="4680520" y="1431126"/>
          <a:ext cx="762962" cy="369074"/>
        </a:xfrm>
        <a:prstGeom prst="lin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3FA52F-2088-4C9C-8C61-599E0D2FE486}">
      <dsp:nvSpPr>
        <dsp:cNvPr id="0" name=""/>
        <dsp:cNvSpPr/>
      </dsp:nvSpPr>
      <dsp:spPr>
        <a:xfrm rot="5400000">
          <a:off x="3291000" y="2018196"/>
          <a:ext cx="1607512" cy="1171521"/>
        </a:xfrm>
        <a:prstGeom prst="lin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8F9610-885B-43B1-9F1A-6B44B0F4821E}">
      <dsp:nvSpPr>
        <dsp:cNvPr id="0" name=""/>
        <dsp:cNvSpPr/>
      </dsp:nvSpPr>
      <dsp:spPr>
        <a:xfrm>
          <a:off x="5493946" y="2142714"/>
          <a:ext cx="2955575" cy="1077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Wahrnehmungs- und Austauschfähigkeit</a:t>
          </a:r>
          <a:endParaRPr lang="de-DE" sz="1800" b="1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>
        <a:off x="5493946" y="2142714"/>
        <a:ext cx="2955575" cy="1077109"/>
      </dsp:txXfrm>
    </dsp:sp>
    <dsp:sp modelId="{CEE21014-031F-4F02-9BA6-951E293EE7BB}">
      <dsp:nvSpPr>
        <dsp:cNvPr id="0" name=""/>
        <dsp:cNvSpPr/>
      </dsp:nvSpPr>
      <dsp:spPr>
        <a:xfrm flipV="1">
          <a:off x="4680522" y="2590736"/>
          <a:ext cx="622542" cy="361592"/>
        </a:xfrm>
        <a:prstGeom prst="lin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283688-9693-471C-BCC6-4A634095C987}">
      <dsp:nvSpPr>
        <dsp:cNvPr id="0" name=""/>
        <dsp:cNvSpPr/>
      </dsp:nvSpPr>
      <dsp:spPr>
        <a:xfrm rot="5400000">
          <a:off x="3911467" y="3076098"/>
          <a:ext cx="892824" cy="64528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F4815F-A508-447E-A4A7-0894F78561E4}">
      <dsp:nvSpPr>
        <dsp:cNvPr id="0" name=""/>
        <dsp:cNvSpPr/>
      </dsp:nvSpPr>
      <dsp:spPr>
        <a:xfrm>
          <a:off x="0" y="20659"/>
          <a:ext cx="2376264" cy="1254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/>
            <a:t>Biographie:</a:t>
          </a:r>
          <a:r>
            <a:rPr lang="de-DE" sz="1900" b="1" kern="1200" dirty="0" smtClean="0"/>
            <a:t/>
          </a:r>
          <a:br>
            <a:rPr lang="de-DE" sz="1900" b="1" kern="1200" dirty="0" smtClean="0"/>
          </a:br>
          <a:r>
            <a:rPr lang="de-DE" sz="1900" kern="1200" dirty="0" smtClean="0"/>
            <a:t>„Rekonstruktion allg. Strukturen und Prozesse“</a:t>
          </a:r>
          <a:endParaRPr lang="de-DE" sz="1900" kern="1200" dirty="0"/>
        </a:p>
      </dsp:txBody>
      <dsp:txXfrm>
        <a:off x="0" y="20659"/>
        <a:ext cx="2376264" cy="125482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8D1A36-CD3B-4A60-A3AC-8F27BA84075F}">
      <dsp:nvSpPr>
        <dsp:cNvPr id="0" name=""/>
        <dsp:cNvSpPr/>
      </dsp:nvSpPr>
      <dsp:spPr>
        <a:xfrm>
          <a:off x="0" y="5103"/>
          <a:ext cx="3240360" cy="1221479"/>
        </a:xfrm>
        <a:prstGeom prst="roundRect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baseline="0" dirty="0" smtClean="0"/>
            <a:t>Außenwelt: </a:t>
          </a:r>
          <a:br>
            <a:rPr lang="de-DE" sz="1800" b="1" kern="1200" baseline="0" dirty="0" smtClean="0"/>
          </a:br>
          <a:r>
            <a:rPr lang="de-DE" sz="1800" kern="1200" dirty="0" smtClean="0"/>
            <a:t>m</a:t>
          </a:r>
          <a:r>
            <a:rPr lang="de-DE" sz="1800" kern="1200" baseline="0" dirty="0" smtClean="0"/>
            <a:t>aterielle, kulturelle … Rahmenbedingungen</a:t>
          </a:r>
          <a:br>
            <a:rPr lang="de-DE" sz="1800" kern="1200" baseline="0" dirty="0" smtClean="0"/>
          </a:br>
          <a:r>
            <a:rPr lang="de-DE" sz="1800" b="1" kern="1200" baseline="0" dirty="0" smtClean="0"/>
            <a:t>(am Menschen)</a:t>
          </a:r>
          <a:endParaRPr lang="de-DE" sz="1800" b="1" kern="1200" dirty="0"/>
        </a:p>
      </dsp:txBody>
      <dsp:txXfrm>
        <a:off x="0" y="5103"/>
        <a:ext cx="3240360" cy="122147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E74F59-905F-4553-8EFB-17ABE113E5AB}">
      <dsp:nvSpPr>
        <dsp:cNvPr id="0" name=""/>
        <dsp:cNvSpPr/>
      </dsp:nvSpPr>
      <dsp:spPr>
        <a:xfrm>
          <a:off x="0" y="39671"/>
          <a:ext cx="2592288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baseline="0" dirty="0" smtClean="0"/>
            <a:t>Perspektive:</a:t>
          </a:r>
          <a:br>
            <a:rPr lang="de-DE" sz="1800" b="1" kern="1200" baseline="0" dirty="0" smtClean="0"/>
          </a:br>
          <a:r>
            <a:rPr lang="de-DE" sz="1800" kern="1200" baseline="0" dirty="0" smtClean="0"/>
            <a:t>Ziele</a:t>
          </a:r>
          <a:r>
            <a:rPr lang="de-DE" sz="1800" kern="1200" dirty="0" smtClean="0"/>
            <a:t> / Lebensentwurf</a:t>
          </a:r>
          <a:endParaRPr lang="de-DE" sz="1800" kern="1200" baseline="0" dirty="0"/>
        </a:p>
      </dsp:txBody>
      <dsp:txXfrm>
        <a:off x="0" y="39671"/>
        <a:ext cx="2592288" cy="12168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451A9E-1A47-4E10-BB99-21EC8E933255}">
      <dsp:nvSpPr>
        <dsp:cNvPr id="0" name=""/>
        <dsp:cNvSpPr/>
      </dsp:nvSpPr>
      <dsp:spPr>
        <a:xfrm>
          <a:off x="0" y="0"/>
          <a:ext cx="3304815" cy="1015663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kern="1200" baseline="0" dirty="0" smtClean="0"/>
            <a:t>Lebenslage:</a:t>
          </a:r>
          <a:br>
            <a:rPr lang="de-DE" sz="1500" b="1" kern="1200" baseline="0" dirty="0" smtClean="0"/>
          </a:br>
          <a:r>
            <a:rPr lang="de-DE" sz="1500" kern="1200" baseline="0" dirty="0" smtClean="0"/>
            <a:t>… Raum</a:t>
          </a:r>
          <a:r>
            <a:rPr lang="de-DE" sz="1500" kern="1200" dirty="0" smtClean="0"/>
            <a:t> zur Befriedigung</a:t>
          </a:r>
          <a:br>
            <a:rPr lang="de-DE" sz="1500" kern="1200" dirty="0" smtClean="0"/>
          </a:br>
          <a:r>
            <a:rPr lang="de-DE" sz="1500" kern="1200" dirty="0" smtClean="0"/>
            <a:t>von Interessen</a:t>
          </a:r>
          <a:endParaRPr lang="de-DE" sz="1500" kern="1200" baseline="0" dirty="0"/>
        </a:p>
      </dsp:txBody>
      <dsp:txXfrm>
        <a:off x="0" y="0"/>
        <a:ext cx="3304815" cy="101566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73D771-A31A-4C41-B961-67A27BD06ECF}">
      <dsp:nvSpPr>
        <dsp:cNvPr id="0" name=""/>
        <dsp:cNvSpPr/>
      </dsp:nvSpPr>
      <dsp:spPr>
        <a:xfrm>
          <a:off x="534268" y="273029"/>
          <a:ext cx="1615774" cy="1427778"/>
        </a:xfrm>
        <a:prstGeom prst="gear9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solidFill>
                <a:schemeClr val="tx1"/>
              </a:solidFill>
            </a:rPr>
            <a:t>Besorgung</a:t>
          </a:r>
          <a:r>
            <a:rPr lang="de-DE" sz="1200" b="0" kern="1200" dirty="0" smtClean="0">
              <a:solidFill>
                <a:schemeClr val="tx1"/>
              </a:solidFill>
            </a:rPr>
            <a:t> </a:t>
          </a:r>
          <a:br>
            <a:rPr lang="de-DE" sz="1200" b="0" kern="1200" dirty="0" smtClean="0">
              <a:solidFill>
                <a:schemeClr val="tx1"/>
              </a:solidFill>
            </a:rPr>
          </a:br>
          <a:r>
            <a:rPr lang="de-DE" sz="1200" b="0" kern="1200" dirty="0" smtClean="0">
              <a:solidFill>
                <a:schemeClr val="tx1"/>
              </a:solidFill>
            </a:rPr>
            <a:t>Zurüstung zur internen Disposition</a:t>
          </a:r>
          <a:endParaRPr lang="de-DE" sz="1200" b="0" kern="1200" dirty="0">
            <a:solidFill>
              <a:schemeClr val="tx1"/>
            </a:solidFill>
          </a:endParaRPr>
        </a:p>
      </dsp:txBody>
      <dsp:txXfrm>
        <a:off x="534268" y="273029"/>
        <a:ext cx="1615774" cy="1427778"/>
      </dsp:txXfrm>
    </dsp:sp>
    <dsp:sp modelId="{7FADCA31-F6F8-4D46-AA7F-8C39876DA1C1}">
      <dsp:nvSpPr>
        <dsp:cNvPr id="0" name=""/>
        <dsp:cNvSpPr/>
      </dsp:nvSpPr>
      <dsp:spPr>
        <a:xfrm>
          <a:off x="279020" y="-44476"/>
          <a:ext cx="1880086" cy="1738102"/>
        </a:xfrm>
        <a:prstGeom prst="circularArrow">
          <a:avLst>
            <a:gd name="adj1" fmla="val 4878"/>
            <a:gd name="adj2" fmla="val 312630"/>
            <a:gd name="adj3" fmla="val 2841055"/>
            <a:gd name="adj4" fmla="val 15694078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92550" y="0"/>
            <a:ext cx="297815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F3337-07C9-4875-AB6A-636C0853A383}" type="datetimeFigureOut">
              <a:rPr lang="de-DE" smtClean="0"/>
              <a:pPr/>
              <a:t>23.04.2015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56750"/>
            <a:ext cx="297815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92550" y="9556750"/>
            <a:ext cx="297815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2CE03-6587-40FF-85FA-8D7285CE86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154834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517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7388" y="4779963"/>
            <a:ext cx="5495925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</p:spTree>
    <p:extLst>
      <p:ext uri="{BB962C8B-B14F-4D97-AF65-F5344CB8AC3E}">
        <p14:creationId xmlns="" xmlns:p14="http://schemas.microsoft.com/office/powerpoint/2010/main" val="2062516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  <p:extLst>
      <p:ext uri="{BB962C8B-B14F-4D97-AF65-F5344CB8AC3E}">
        <p14:creationId xmlns="" xmlns:p14="http://schemas.microsoft.com/office/powerpoint/2010/main" val="463488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="" xmlns:p14="http://schemas.microsoft.com/office/powerpoint/2010/main" val="3897103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="" xmlns:p14="http://schemas.microsoft.com/office/powerpoint/2010/main" val="737982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="" xmlns:p14="http://schemas.microsoft.com/office/powerpoint/2010/main" val="37947339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="" xmlns:p14="http://schemas.microsoft.com/office/powerpoint/2010/main" val="7695176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="" xmlns:p14="http://schemas.microsoft.com/office/powerpoint/2010/main" val="22519442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="" xmlns:p14="http://schemas.microsoft.com/office/powerpoint/2010/main" val="3791251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="" xmlns:p14="http://schemas.microsoft.com/office/powerpoint/2010/main" val="854199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="" xmlns:p14="http://schemas.microsoft.com/office/powerpoint/2010/main" val="31234474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="" xmlns:p14="http://schemas.microsoft.com/office/powerpoint/2010/main" val="17073933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="" xmlns:p14="http://schemas.microsoft.com/office/powerpoint/2010/main" val="108103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="" xmlns:p14="http://schemas.microsoft.com/office/powerpoint/2010/main" val="41747098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="" xmlns:p14="http://schemas.microsoft.com/office/powerpoint/2010/main" val="11179037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="" xmlns:p14="http://schemas.microsoft.com/office/powerpoint/2010/main" val="39285466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="" xmlns:p14="http://schemas.microsoft.com/office/powerpoint/2010/main" val="9144316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65175"/>
            <a:ext cx="5030788" cy="37734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7388" y="4779963"/>
            <a:ext cx="5497512" cy="45275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2729463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65175"/>
            <a:ext cx="5030788" cy="37734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7388" y="4779963"/>
            <a:ext cx="5497512" cy="45275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2729463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  <p:extLst>
      <p:ext uri="{BB962C8B-B14F-4D97-AF65-F5344CB8AC3E}">
        <p14:creationId xmlns="" xmlns:p14="http://schemas.microsoft.com/office/powerpoint/2010/main" val="1340090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="" xmlns:p14="http://schemas.microsoft.com/office/powerpoint/2010/main" val="562362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="" xmlns:p14="http://schemas.microsoft.com/office/powerpoint/2010/main" val="3743944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="" xmlns:p14="http://schemas.microsoft.com/office/powerpoint/2010/main" val="3222139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="" xmlns:p14="http://schemas.microsoft.com/office/powerpoint/2010/main" val="4143535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="" xmlns:p14="http://schemas.microsoft.com/office/powerpoint/2010/main" val="4290706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="" xmlns:p14="http://schemas.microsoft.com/office/powerpoint/2010/main" val="454332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="" xmlns:p14="http://schemas.microsoft.com/office/powerpoint/2010/main" val="2792027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65175"/>
            <a:ext cx="5030788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388" y="4779963"/>
            <a:ext cx="5497512" cy="452755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="" xmlns:p14="http://schemas.microsoft.com/office/powerpoint/2010/main" val="314389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05613" y="238125"/>
            <a:ext cx="2108200" cy="60086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76250" y="238125"/>
            <a:ext cx="6176963" cy="60086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3400" y="1684338"/>
            <a:ext cx="4113213" cy="4562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99013" y="1684338"/>
            <a:ext cx="4114800" cy="4562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68263" y="0"/>
            <a:ext cx="9212263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238125"/>
            <a:ext cx="6837363" cy="114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0" rIns="90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84338"/>
            <a:ext cx="8380413" cy="4562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32" grpId="0" build="p" bldLvl="5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253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253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253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253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253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marL="20574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A50021"/>
          </a:solidFill>
          <a:latin typeface="+mj-lt"/>
          <a:ea typeface="+mj-ea"/>
          <a:cs typeface="+mj-cs"/>
        </a:defRPr>
      </a:lvl1pPr>
      <a:lvl2pPr marL="20574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A50021"/>
          </a:solidFill>
          <a:latin typeface="Arial" charset="0"/>
          <a:cs typeface="Arial Unicode MS" charset="0"/>
        </a:defRPr>
      </a:lvl2pPr>
      <a:lvl3pPr marL="20574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A50021"/>
          </a:solidFill>
          <a:latin typeface="Arial" charset="0"/>
          <a:cs typeface="Arial Unicode MS" charset="0"/>
        </a:defRPr>
      </a:lvl3pPr>
      <a:lvl4pPr marL="20574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A50021"/>
          </a:solidFill>
          <a:latin typeface="Arial" charset="0"/>
          <a:cs typeface="Arial Unicode MS" charset="0"/>
        </a:defRPr>
      </a:lvl4pPr>
      <a:lvl5pPr marL="20574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A50021"/>
          </a:solidFill>
          <a:latin typeface="Arial" charset="0"/>
          <a:cs typeface="Arial Unicode MS" charset="0"/>
        </a:defRPr>
      </a:lvl5pPr>
      <a:lvl6pPr marL="25146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A50021"/>
          </a:solidFill>
          <a:latin typeface="Arial" charset="0"/>
          <a:cs typeface="Arial Unicode MS" charset="0"/>
        </a:defRPr>
      </a:lvl6pPr>
      <a:lvl7pPr marL="29718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A50021"/>
          </a:solidFill>
          <a:latin typeface="Arial" charset="0"/>
          <a:cs typeface="Arial Unicode MS" charset="0"/>
        </a:defRPr>
      </a:lvl7pPr>
      <a:lvl8pPr marL="34290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A50021"/>
          </a:solidFill>
          <a:latin typeface="Arial" charset="0"/>
          <a:cs typeface="Arial Unicode MS" charset="0"/>
        </a:defRPr>
      </a:lvl8pPr>
      <a:lvl9pPr marL="38862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A50021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4D4D4D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18" Type="http://schemas.openxmlformats.org/officeDocument/2006/relationships/diagramData" Target="../diagrams/data6.xml"/><Relationship Id="rId26" Type="http://schemas.openxmlformats.org/officeDocument/2006/relationships/diagramColors" Target="../diagrams/colors7.xml"/><Relationship Id="rId3" Type="http://schemas.openxmlformats.org/officeDocument/2006/relationships/diagramData" Target="../diagrams/data3.xml"/><Relationship Id="rId21" Type="http://schemas.openxmlformats.org/officeDocument/2006/relationships/diagramColors" Target="../diagrams/colors6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5" Type="http://schemas.openxmlformats.org/officeDocument/2006/relationships/diagramQuickStyle" Target="../diagrams/quickStyle7.xml"/><Relationship Id="rId2" Type="http://schemas.openxmlformats.org/officeDocument/2006/relationships/notesSlide" Target="../notesSlides/notesSlide12.xml"/><Relationship Id="rId16" Type="http://schemas.openxmlformats.org/officeDocument/2006/relationships/diagramColors" Target="../diagrams/colors5.xml"/><Relationship Id="rId20" Type="http://schemas.openxmlformats.org/officeDocument/2006/relationships/diagramQuickStyle" Target="../diagrams/quickStyl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24" Type="http://schemas.openxmlformats.org/officeDocument/2006/relationships/diagramLayout" Target="../diagrams/layout7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23" Type="http://schemas.openxmlformats.org/officeDocument/2006/relationships/diagramData" Target="../diagrams/data7.xml"/><Relationship Id="rId10" Type="http://schemas.openxmlformats.org/officeDocument/2006/relationships/diagramQuickStyle" Target="../diagrams/quickStyle4.xml"/><Relationship Id="rId19" Type="http://schemas.openxmlformats.org/officeDocument/2006/relationships/diagramLayout" Target="../diagrams/layout6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Relationship Id="rId22" Type="http://schemas.microsoft.com/office/2007/relationships/diagramDrawing" Target="../diagrams/drawing6.xml"/><Relationship Id="rId27" Type="http://schemas.microsoft.com/office/2007/relationships/diagramDrawing" Target="../diagrams/drawin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3"/>
          <p:cNvSpPr>
            <a:spLocks noGrp="1"/>
          </p:cNvSpPr>
          <p:nvPr>
            <p:ph type="title"/>
          </p:nvPr>
        </p:nvSpPr>
        <p:spPr bwMode="auto">
          <a:xfrm>
            <a:off x="251520" y="1412776"/>
            <a:ext cx="8568952" cy="151216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/>
            <a:r>
              <a:rPr lang="de-DE" sz="2200" dirty="0" smtClean="0">
                <a:solidFill>
                  <a:srgbClr val="990000"/>
                </a:solidFill>
              </a:rPr>
              <a:t>Jahrestagung des BdB e.V. vom 23. - 25. April 2015</a:t>
            </a:r>
            <a:br>
              <a:rPr lang="de-DE" sz="2200" dirty="0" smtClean="0">
                <a:solidFill>
                  <a:srgbClr val="990000"/>
                </a:solidFill>
              </a:rPr>
            </a:br>
            <a:r>
              <a:rPr lang="de-DE" sz="2200" dirty="0" smtClean="0">
                <a:solidFill>
                  <a:srgbClr val="990000"/>
                </a:solidFill>
              </a:rPr>
              <a:t>Profession entwickeln!</a:t>
            </a:r>
            <a:br>
              <a:rPr lang="de-DE" sz="2200" dirty="0" smtClean="0">
                <a:solidFill>
                  <a:srgbClr val="990000"/>
                </a:solidFill>
              </a:rPr>
            </a:br>
            <a:r>
              <a:rPr lang="de-DE" sz="2200" dirty="0" smtClean="0">
                <a:solidFill>
                  <a:srgbClr val="990000"/>
                </a:solidFill>
              </a:rPr>
              <a:t>Rechts- und Handlungsfähigkeit sichern.</a:t>
            </a:r>
            <a:endParaRPr lang="de-DE" sz="2400" dirty="0" smtClean="0">
              <a:solidFill>
                <a:srgbClr val="C00000"/>
              </a:solidFill>
            </a:endParaRPr>
          </a:p>
        </p:txBody>
      </p:sp>
      <p:sp>
        <p:nvSpPr>
          <p:cNvPr id="6" name="Inhaltsplatzhalter 4"/>
          <p:cNvSpPr>
            <a:spLocks noGrp="1"/>
          </p:cNvSpPr>
          <p:nvPr>
            <p:ph sz="quarter" idx="4294967295"/>
          </p:nvPr>
        </p:nvSpPr>
        <p:spPr bwMode="auto">
          <a:xfrm>
            <a:off x="251520" y="3501008"/>
            <a:ext cx="8640960" cy="115212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350" indent="22225" algn="ctr"/>
            <a:r>
              <a:rPr lang="de-DE" sz="2800" dirty="0" smtClean="0">
                <a:solidFill>
                  <a:schemeClr val="tx1"/>
                </a:solidFill>
              </a:rPr>
              <a:t>Qualität in der Betreuung: </a:t>
            </a:r>
          </a:p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Strukturelle Verbesserungen sind überfällig!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3995936" y="63813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Roder, 03/14</a:t>
            </a:r>
          </a:p>
        </p:txBody>
      </p:sp>
      <p:graphicFrame>
        <p:nvGraphicFramePr>
          <p:cNvPr id="6" name="Inhaltsplatzhalter 3"/>
          <p:cNvGraphicFramePr>
            <a:graphicFrameLocks noGrp="1"/>
          </p:cNvGraphicFramePr>
          <p:nvPr>
            <p:ph idx="4294967295"/>
          </p:nvPr>
        </p:nvGraphicFramePr>
        <p:xfrm>
          <a:off x="179512" y="1772816"/>
          <a:ext cx="8712968" cy="492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Gewitterblitz 8"/>
          <p:cNvSpPr/>
          <p:nvPr/>
        </p:nvSpPr>
        <p:spPr bwMode="auto">
          <a:xfrm flipV="1">
            <a:off x="4355976" y="2204864"/>
            <a:ext cx="1368152" cy="504056"/>
          </a:xfrm>
          <a:prstGeom prst="lightningBol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1" name="Gewitterblitz 10"/>
          <p:cNvSpPr/>
          <p:nvPr/>
        </p:nvSpPr>
        <p:spPr bwMode="auto">
          <a:xfrm flipV="1">
            <a:off x="4427984" y="3212976"/>
            <a:ext cx="1296144" cy="576064"/>
          </a:xfrm>
          <a:prstGeom prst="lightningBol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2" name="Gewitterblitz 11"/>
          <p:cNvSpPr/>
          <p:nvPr/>
        </p:nvSpPr>
        <p:spPr bwMode="auto">
          <a:xfrm flipV="1">
            <a:off x="4427984" y="4221088"/>
            <a:ext cx="1296144" cy="576064"/>
          </a:xfrm>
          <a:prstGeom prst="lightningBol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23528" y="1916832"/>
            <a:ext cx="3960440" cy="83099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u="sng" dirty="0" smtClean="0"/>
              <a:t>Störung</a:t>
            </a:r>
            <a:r>
              <a:rPr lang="de-DE" sz="2400" dirty="0" smtClean="0"/>
              <a:t> in der internen Disposition</a:t>
            </a:r>
            <a:endParaRPr lang="de-DE" sz="2400" dirty="0"/>
          </a:p>
        </p:txBody>
      </p:sp>
      <p:sp>
        <p:nvSpPr>
          <p:cNvPr id="16" name="Textfeld 15"/>
          <p:cNvSpPr txBox="1"/>
          <p:nvPr/>
        </p:nvSpPr>
        <p:spPr>
          <a:xfrm>
            <a:off x="5148064" y="5445224"/>
            <a:ext cx="3672408" cy="83099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Selbstmanagement und</a:t>
            </a:r>
            <a:br>
              <a:rPr lang="de-DE" sz="2400" dirty="0" smtClean="0"/>
            </a:br>
            <a:r>
              <a:rPr lang="de-DE" sz="2400" dirty="0" smtClean="0"/>
              <a:t>Selbstverantwortung?</a:t>
            </a:r>
            <a:endParaRPr lang="de-DE" sz="2400" dirty="0"/>
          </a:p>
        </p:txBody>
      </p:sp>
      <p:sp>
        <p:nvSpPr>
          <p:cNvPr id="22" name="Freihandform 21"/>
          <p:cNvSpPr/>
          <p:nvPr/>
        </p:nvSpPr>
        <p:spPr bwMode="auto">
          <a:xfrm>
            <a:off x="6444208" y="4653136"/>
            <a:ext cx="504055" cy="720080"/>
          </a:xfrm>
          <a:custGeom>
            <a:avLst/>
            <a:gdLst>
              <a:gd name="connsiteX0" fmla="*/ 110549 w 224479"/>
              <a:gd name="connsiteY0" fmla="*/ 0 h 641750"/>
              <a:gd name="connsiteX1" fmla="*/ 3869 w 224479"/>
              <a:gd name="connsiteY1" fmla="*/ 45720 h 641750"/>
              <a:gd name="connsiteX2" fmla="*/ 34349 w 224479"/>
              <a:gd name="connsiteY2" fmla="*/ 121920 h 641750"/>
              <a:gd name="connsiteX3" fmla="*/ 95309 w 224479"/>
              <a:gd name="connsiteY3" fmla="*/ 152400 h 641750"/>
              <a:gd name="connsiteX4" fmla="*/ 125789 w 224479"/>
              <a:gd name="connsiteY4" fmla="*/ 198120 h 641750"/>
              <a:gd name="connsiteX5" fmla="*/ 171509 w 224479"/>
              <a:gd name="connsiteY5" fmla="*/ 243840 h 641750"/>
              <a:gd name="connsiteX6" fmla="*/ 156269 w 224479"/>
              <a:gd name="connsiteY6" fmla="*/ 289560 h 641750"/>
              <a:gd name="connsiteX7" fmla="*/ 110549 w 224479"/>
              <a:gd name="connsiteY7" fmla="*/ 320040 h 641750"/>
              <a:gd name="connsiteX8" fmla="*/ 34349 w 224479"/>
              <a:gd name="connsiteY8" fmla="*/ 411480 h 641750"/>
              <a:gd name="connsiteX9" fmla="*/ 49589 w 224479"/>
              <a:gd name="connsiteY9" fmla="*/ 472440 h 641750"/>
              <a:gd name="connsiteX10" fmla="*/ 95309 w 224479"/>
              <a:gd name="connsiteY10" fmla="*/ 487680 h 641750"/>
              <a:gd name="connsiteX11" fmla="*/ 201989 w 224479"/>
              <a:gd name="connsiteY11" fmla="*/ 548640 h 641750"/>
              <a:gd name="connsiteX12" fmla="*/ 186749 w 224479"/>
              <a:gd name="connsiteY12" fmla="*/ 594360 h 641750"/>
              <a:gd name="connsiteX13" fmla="*/ 141029 w 224479"/>
              <a:gd name="connsiteY13" fmla="*/ 624840 h 641750"/>
              <a:gd name="connsiteX14" fmla="*/ 19109 w 224479"/>
              <a:gd name="connsiteY14" fmla="*/ 640080 h 64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4479" h="641750">
                <a:moveTo>
                  <a:pt x="110549" y="0"/>
                </a:moveTo>
                <a:cubicBezTo>
                  <a:pt x="99574" y="2744"/>
                  <a:pt x="7767" y="18434"/>
                  <a:pt x="3869" y="45720"/>
                </a:cubicBezTo>
                <a:cubicBezTo>
                  <a:pt x="0" y="72802"/>
                  <a:pt x="16546" y="101149"/>
                  <a:pt x="34349" y="121920"/>
                </a:cubicBezTo>
                <a:cubicBezTo>
                  <a:pt x="49134" y="139169"/>
                  <a:pt x="74989" y="142240"/>
                  <a:pt x="95309" y="152400"/>
                </a:cubicBezTo>
                <a:cubicBezTo>
                  <a:pt x="105469" y="167640"/>
                  <a:pt x="114063" y="184049"/>
                  <a:pt x="125789" y="198120"/>
                </a:cubicBezTo>
                <a:cubicBezTo>
                  <a:pt x="139587" y="214677"/>
                  <a:pt x="164693" y="223393"/>
                  <a:pt x="171509" y="243840"/>
                </a:cubicBezTo>
                <a:cubicBezTo>
                  <a:pt x="176589" y="259080"/>
                  <a:pt x="166304" y="277016"/>
                  <a:pt x="156269" y="289560"/>
                </a:cubicBezTo>
                <a:cubicBezTo>
                  <a:pt x="144827" y="303863"/>
                  <a:pt x="124620" y="308314"/>
                  <a:pt x="110549" y="320040"/>
                </a:cubicBezTo>
                <a:cubicBezTo>
                  <a:pt x="66545" y="356710"/>
                  <a:pt x="64319" y="366525"/>
                  <a:pt x="34349" y="411480"/>
                </a:cubicBezTo>
                <a:cubicBezTo>
                  <a:pt x="39429" y="431800"/>
                  <a:pt x="36505" y="456084"/>
                  <a:pt x="49589" y="472440"/>
                </a:cubicBezTo>
                <a:cubicBezTo>
                  <a:pt x="59624" y="484984"/>
                  <a:pt x="81361" y="479710"/>
                  <a:pt x="95309" y="487680"/>
                </a:cubicBezTo>
                <a:cubicBezTo>
                  <a:pt x="224479" y="561491"/>
                  <a:pt x="97161" y="513697"/>
                  <a:pt x="201989" y="548640"/>
                </a:cubicBezTo>
                <a:cubicBezTo>
                  <a:pt x="196909" y="563880"/>
                  <a:pt x="196784" y="581816"/>
                  <a:pt x="186749" y="594360"/>
                </a:cubicBezTo>
                <a:cubicBezTo>
                  <a:pt x="175307" y="608663"/>
                  <a:pt x="158405" y="619048"/>
                  <a:pt x="141029" y="624840"/>
                </a:cubicBezTo>
                <a:cubicBezTo>
                  <a:pt x="90298" y="641750"/>
                  <a:pt x="63809" y="640080"/>
                  <a:pt x="19109" y="64008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51520" y="1268760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990000"/>
                </a:solidFill>
              </a:rPr>
              <a:t>Angelegenheiten besorgen</a:t>
            </a:r>
            <a:endParaRPr lang="de-DE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  <p:sp>
        <p:nvSpPr>
          <p:cNvPr id="15" name="Rechteck 14"/>
          <p:cNvSpPr/>
          <p:nvPr/>
        </p:nvSpPr>
        <p:spPr>
          <a:xfrm>
            <a:off x="5508104" y="1268760"/>
            <a:ext cx="33612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 smtClean="0">
                <a:solidFill>
                  <a:srgbClr val="990000"/>
                </a:solidFill>
              </a:rPr>
              <a:t>„im Menschen“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1331640" y="40050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„Kunde“</a:t>
            </a:r>
            <a:endParaRPr lang="de-DE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4" grpId="0" animBg="1"/>
      <p:bldP spid="16" grpId="0" animBg="1"/>
      <p:bldP spid="22" grpId="0" animBg="1"/>
      <p:bldP spid="2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3995936" y="63813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Roder, 03/14</a:t>
            </a:r>
          </a:p>
        </p:txBody>
      </p:sp>
      <p:graphicFrame>
        <p:nvGraphicFramePr>
          <p:cNvPr id="6" name="Inhaltsplatzhalt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2825732281"/>
              </p:ext>
            </p:extLst>
          </p:nvPr>
        </p:nvGraphicFramePr>
        <p:xfrm>
          <a:off x="179512" y="1700808"/>
          <a:ext cx="8712968" cy="492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feld 13"/>
          <p:cNvSpPr txBox="1"/>
          <p:nvPr/>
        </p:nvSpPr>
        <p:spPr>
          <a:xfrm>
            <a:off x="323528" y="1916832"/>
            <a:ext cx="3960440" cy="83099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u="sng" dirty="0" smtClean="0"/>
              <a:t>Zurüstung zur</a:t>
            </a:r>
            <a:r>
              <a:rPr lang="de-DE" sz="2400" dirty="0" smtClean="0"/>
              <a:t> internen Disposition</a:t>
            </a:r>
            <a:endParaRPr lang="de-DE" sz="2400" dirty="0"/>
          </a:p>
        </p:txBody>
      </p:sp>
      <p:sp>
        <p:nvSpPr>
          <p:cNvPr id="16" name="Textfeld 15"/>
          <p:cNvSpPr txBox="1"/>
          <p:nvPr/>
        </p:nvSpPr>
        <p:spPr>
          <a:xfrm>
            <a:off x="5148064" y="5445224"/>
            <a:ext cx="367240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Selbstmanagement und</a:t>
            </a:r>
            <a:br>
              <a:rPr lang="de-DE" sz="2400" dirty="0" smtClean="0"/>
            </a:br>
            <a:r>
              <a:rPr lang="de-DE" sz="2400" dirty="0" smtClean="0"/>
              <a:t>Selbstverantwortung!</a:t>
            </a:r>
            <a:endParaRPr lang="de-DE" sz="2400" dirty="0"/>
          </a:p>
        </p:txBody>
      </p:sp>
      <p:sp>
        <p:nvSpPr>
          <p:cNvPr id="23" name="Textfeld 22"/>
          <p:cNvSpPr txBox="1"/>
          <p:nvPr/>
        </p:nvSpPr>
        <p:spPr>
          <a:xfrm>
            <a:off x="251520" y="1268760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990000"/>
                </a:solidFill>
              </a:rPr>
              <a:t>Angelegenheiten besorgt</a:t>
            </a:r>
            <a:endParaRPr lang="de-DE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  <p:sp>
        <p:nvSpPr>
          <p:cNvPr id="15" name="Rechteck 14"/>
          <p:cNvSpPr/>
          <p:nvPr/>
        </p:nvSpPr>
        <p:spPr>
          <a:xfrm>
            <a:off x="5508104" y="1268760"/>
            <a:ext cx="33612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 smtClean="0">
                <a:solidFill>
                  <a:srgbClr val="990000"/>
                </a:solidFill>
              </a:rPr>
              <a:t>„im Menschen“</a:t>
            </a:r>
            <a:endParaRPr lang="de-DE" dirty="0"/>
          </a:p>
        </p:txBody>
      </p:sp>
      <p:sp>
        <p:nvSpPr>
          <p:cNvPr id="18" name="Kreuz 17"/>
          <p:cNvSpPr/>
          <p:nvPr/>
        </p:nvSpPr>
        <p:spPr bwMode="auto">
          <a:xfrm>
            <a:off x="5148064" y="2060848"/>
            <a:ext cx="482352" cy="504056"/>
          </a:xfrm>
          <a:prstGeom prst="pl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9" name="Kreuz 18"/>
          <p:cNvSpPr/>
          <p:nvPr/>
        </p:nvSpPr>
        <p:spPr bwMode="auto">
          <a:xfrm>
            <a:off x="5148064" y="2996952"/>
            <a:ext cx="482352" cy="504056"/>
          </a:xfrm>
          <a:prstGeom prst="pl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" name="Kreuz 19"/>
          <p:cNvSpPr/>
          <p:nvPr/>
        </p:nvSpPr>
        <p:spPr bwMode="auto">
          <a:xfrm>
            <a:off x="5148064" y="4077072"/>
            <a:ext cx="482352" cy="504056"/>
          </a:xfrm>
          <a:prstGeom prst="pl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1" name="Pfeil nach unten 20"/>
          <p:cNvSpPr/>
          <p:nvPr/>
        </p:nvSpPr>
        <p:spPr bwMode="auto">
          <a:xfrm>
            <a:off x="6444208" y="4725144"/>
            <a:ext cx="576064" cy="576064"/>
          </a:xfrm>
          <a:prstGeom prst="downArrow">
            <a:avLst>
              <a:gd name="adj1" fmla="val 50000"/>
              <a:gd name="adj2" fmla="val 2883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331640" y="40050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„Kunde“</a:t>
            </a:r>
            <a:endParaRPr lang="de-DE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23" grpId="0"/>
      <p:bldP spid="15" grpId="0"/>
      <p:bldP spid="18" grpId="0" animBg="1"/>
      <p:bldP spid="19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feil nach links und rechts 4"/>
          <p:cNvSpPr/>
          <p:nvPr/>
        </p:nvSpPr>
        <p:spPr bwMode="auto">
          <a:xfrm>
            <a:off x="2771800" y="4005064"/>
            <a:ext cx="3168352" cy="2880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6" name="Pfeil nach oben und unten 5"/>
          <p:cNvSpPr/>
          <p:nvPr/>
        </p:nvSpPr>
        <p:spPr bwMode="auto">
          <a:xfrm>
            <a:off x="4211960" y="3284984"/>
            <a:ext cx="288032" cy="1800200"/>
          </a:xfrm>
          <a:prstGeom prst="upDownArrow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 Unicode MS" charset="0"/>
            </a:endParaRPr>
          </a:p>
        </p:txBody>
      </p:sp>
      <p:graphicFrame>
        <p:nvGraphicFramePr>
          <p:cNvPr id="25" name="Diagramm 24"/>
          <p:cNvGraphicFramePr/>
          <p:nvPr/>
        </p:nvGraphicFramePr>
        <p:xfrm>
          <a:off x="251520" y="3429001"/>
          <a:ext cx="237626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1403648" y="5229200"/>
            <a:ext cx="3384376" cy="1015663"/>
          </a:xfrm>
          <a:prstGeom prst="rect">
            <a:avLst/>
          </a:prstGeom>
          <a:solidFill>
            <a:srgbClr val="FFCCFF"/>
          </a:solidFill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b="1" baseline="0" dirty="0" smtClean="0">
                <a:solidFill>
                  <a:srgbClr val="C00000"/>
                </a:solidFill>
                <a:latin typeface="+mn-lt"/>
              </a:rPr>
              <a:t>Interne </a:t>
            </a:r>
            <a:r>
              <a:rPr lang="de-DE" sz="2000" b="1" dirty="0" smtClean="0">
                <a:solidFill>
                  <a:srgbClr val="C00000"/>
                </a:solidFill>
                <a:latin typeface="+mn-lt"/>
              </a:rPr>
              <a:t>Disposition:</a:t>
            </a:r>
          </a:p>
          <a:p>
            <a:r>
              <a:rPr lang="de-DE" sz="2000" dirty="0" smtClean="0">
                <a:latin typeface="+mn-lt"/>
              </a:rPr>
              <a:t>Vermögen, Lebensentwurf umzusetzen (im Menschen)</a:t>
            </a:r>
            <a:endParaRPr lang="de-DE" sz="2000" baseline="0" dirty="0" smtClean="0">
              <a:latin typeface="+mn-lt"/>
            </a:endParaRPr>
          </a:p>
        </p:txBody>
      </p:sp>
      <p:graphicFrame>
        <p:nvGraphicFramePr>
          <p:cNvPr id="27" name="Diagramm 26"/>
          <p:cNvGraphicFramePr/>
          <p:nvPr/>
        </p:nvGraphicFramePr>
        <p:xfrm>
          <a:off x="2771800" y="1916832"/>
          <a:ext cx="3240360" cy="1231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4" name="Diagramm 23"/>
          <p:cNvGraphicFramePr/>
          <p:nvPr/>
        </p:nvGraphicFramePr>
        <p:xfrm>
          <a:off x="6084168" y="3429000"/>
          <a:ext cx="2592288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1" name="Ellipse 10"/>
          <p:cNvSpPr/>
          <p:nvPr/>
        </p:nvSpPr>
        <p:spPr bwMode="auto">
          <a:xfrm>
            <a:off x="3995936" y="3861048"/>
            <a:ext cx="720080" cy="57606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 Unicode MS" charset="0"/>
            </a:endParaRPr>
          </a:p>
        </p:txBody>
      </p:sp>
      <p:cxnSp>
        <p:nvCxnSpPr>
          <p:cNvPr id="14" name="Gerade Verbindung mit Pfeil 13"/>
          <p:cNvCxnSpPr/>
          <p:nvPr/>
        </p:nvCxnSpPr>
        <p:spPr bwMode="auto">
          <a:xfrm>
            <a:off x="4355976" y="4149080"/>
            <a:ext cx="1584176" cy="10081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23" name="Diagramm 22"/>
          <p:cNvGraphicFramePr/>
          <p:nvPr/>
        </p:nvGraphicFramePr>
        <p:xfrm>
          <a:off x="5543600" y="4797152"/>
          <a:ext cx="3600400" cy="1015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8" name="Rechteck 17"/>
          <p:cNvSpPr/>
          <p:nvPr/>
        </p:nvSpPr>
        <p:spPr>
          <a:xfrm>
            <a:off x="107504" y="6525344"/>
            <a:ext cx="64087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kern="0" dirty="0" smtClean="0">
                <a:solidFill>
                  <a:srgbClr val="000000"/>
                </a:solidFill>
                <a:latin typeface="Arial"/>
                <a:cs typeface="Arial Unicode MS"/>
              </a:rPr>
              <a:t>in Anlehnung an Wendt,  Lebenslagen-Konzept, 2010</a:t>
            </a:r>
            <a:endParaRPr lang="de-DE" sz="1000" dirty="0"/>
          </a:p>
        </p:txBody>
      </p:sp>
      <p:sp>
        <p:nvSpPr>
          <p:cNvPr id="19" name="Textfeld 18"/>
          <p:cNvSpPr txBox="1"/>
          <p:nvPr/>
        </p:nvSpPr>
        <p:spPr>
          <a:xfrm>
            <a:off x="6804248" y="6453336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Förter-Vondey, 11/14</a:t>
            </a:r>
          </a:p>
        </p:txBody>
      </p:sp>
      <p:graphicFrame>
        <p:nvGraphicFramePr>
          <p:cNvPr id="20" name="Diagramm 19"/>
          <p:cNvGraphicFramePr/>
          <p:nvPr/>
        </p:nvGraphicFramePr>
        <p:xfrm>
          <a:off x="4067944" y="5157192"/>
          <a:ext cx="2232248" cy="1700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28" name="Textfeld 27"/>
          <p:cNvSpPr txBox="1"/>
          <p:nvPr/>
        </p:nvSpPr>
        <p:spPr>
          <a:xfrm>
            <a:off x="251520" y="1052736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990000"/>
                </a:solidFill>
              </a:rPr>
              <a:t>Angelegenheiten besorgen „im Menschen“ –</a:t>
            </a:r>
            <a:br>
              <a:rPr lang="de-DE" sz="2400" b="1" dirty="0" smtClean="0">
                <a:solidFill>
                  <a:srgbClr val="990000"/>
                </a:solidFill>
              </a:rPr>
            </a:br>
            <a:r>
              <a:rPr lang="de-DE" sz="2400" b="1" dirty="0" smtClean="0">
                <a:solidFill>
                  <a:srgbClr val="990000"/>
                </a:solidFill>
              </a:rPr>
              <a:t>Zugang zum Sozialraum (Schnittstellenproblematik)</a:t>
            </a:r>
            <a:endParaRPr lang="de-DE" sz="24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  <p:bldP spid="9" grpId="0" animBg="1"/>
      <p:bldGraphic spid="27" grpId="0">
        <p:bldAsOne/>
      </p:bldGraphic>
      <p:bldGraphic spid="24" grpId="0">
        <p:bldAsOne/>
      </p:bldGraphic>
      <p:bldGraphic spid="20" grpId="0">
        <p:bldAsOne/>
      </p:bldGraphic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251520" y="2996952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990000"/>
                </a:solidFill>
              </a:rPr>
              <a:t>3. Qualität in der Betreuung</a:t>
            </a:r>
          </a:p>
          <a:p>
            <a:endParaRPr lang="de-DE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95936" y="63813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Förter-Vondey, 04/15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Inhaltsplatzhalter 4"/>
          <p:cNvSpPr>
            <a:spLocks noGrp="1"/>
          </p:cNvSpPr>
          <p:nvPr>
            <p:ph sz="quarter" idx="4294967295"/>
          </p:nvPr>
        </p:nvSpPr>
        <p:spPr bwMode="auto">
          <a:xfrm>
            <a:off x="251520" y="2204864"/>
            <a:ext cx="8640960" cy="1656184"/>
          </a:xfrm>
          <a:prstGeom prst="rect">
            <a:avLst/>
          </a:prstGeom>
          <a:noFill/>
          <a:ln w="0"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b="1" dirty="0" smtClean="0">
                <a:solidFill>
                  <a:schemeClr val="tx1"/>
                </a:solidFill>
              </a:rPr>
              <a:t>	Qualität ist </a:t>
            </a:r>
            <a:r>
              <a:rPr lang="de-DE" dirty="0" smtClean="0">
                <a:solidFill>
                  <a:schemeClr val="tx1"/>
                </a:solidFill>
              </a:rPr>
              <a:t>„die Gesamtheit von Eigenschaften und Merkmalen, (…) einer Dienstleistung, die sich auf deren Eignung zur Erfüllung festgelegter oder vorausgesetzter Erfordernisse beziehen.“* </a:t>
            </a:r>
            <a:endParaRPr lang="de-DE" dirty="0" smtClean="0">
              <a:solidFill>
                <a:srgbClr val="C0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95936" y="63813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Förter-Vondey, 04/15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51520" y="1268760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990000"/>
                </a:solidFill>
              </a:rPr>
              <a:t>Qualität - Definition</a:t>
            </a:r>
            <a:endParaRPr lang="de-DE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51520" y="6021288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*   DIN ISO-Norm 8402, nach Wendt, Case Management , 2015</a:t>
            </a:r>
          </a:p>
          <a:p>
            <a:r>
              <a:rPr lang="de-DE" sz="1200" dirty="0" smtClean="0"/>
              <a:t>** Wendt, ebenda</a:t>
            </a:r>
            <a:endParaRPr lang="de-DE" sz="1200" dirty="0"/>
          </a:p>
        </p:txBody>
      </p:sp>
      <p:sp>
        <p:nvSpPr>
          <p:cNvPr id="7" name="Textfeld 6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  <p:sp>
        <p:nvSpPr>
          <p:cNvPr id="8" name="Rechteck 7"/>
          <p:cNvSpPr/>
          <p:nvPr/>
        </p:nvSpPr>
        <p:spPr>
          <a:xfrm>
            <a:off x="251520" y="4293096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	</a:t>
            </a:r>
            <a:r>
              <a:rPr lang="de-DE" sz="2400" dirty="0" smtClean="0">
                <a:solidFill>
                  <a:srgbClr val="C00000"/>
                </a:solidFill>
              </a:rPr>
              <a:t>„Im humandienstlichen Bereich unterliegen die 	Anforderungen und Standards einem </a:t>
            </a:r>
            <a:br>
              <a:rPr lang="de-DE" sz="2400" dirty="0" smtClean="0">
                <a:solidFill>
                  <a:srgbClr val="C00000"/>
                </a:solidFill>
              </a:rPr>
            </a:br>
            <a:r>
              <a:rPr lang="de-DE" sz="2400" dirty="0" smtClean="0">
                <a:solidFill>
                  <a:srgbClr val="C00000"/>
                </a:solidFill>
              </a:rPr>
              <a:t>	</a:t>
            </a:r>
            <a:r>
              <a:rPr lang="de-DE" sz="2400" u="sng" dirty="0" smtClean="0">
                <a:solidFill>
                  <a:srgbClr val="C00000"/>
                </a:solidFill>
              </a:rPr>
              <a:t>Prozess intersubjektiver Verständigungen</a:t>
            </a:r>
            <a:r>
              <a:rPr lang="de-DE" sz="2400" dirty="0" smtClean="0">
                <a:solidFill>
                  <a:srgbClr val="C00000"/>
                </a:solidFill>
              </a:rPr>
              <a:t>.“**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Inhaltsplatzhalter 4"/>
          <p:cNvSpPr>
            <a:spLocks noGrp="1"/>
          </p:cNvSpPr>
          <p:nvPr>
            <p:ph sz="quarter" idx="4294967295"/>
          </p:nvPr>
        </p:nvSpPr>
        <p:spPr bwMode="auto">
          <a:xfrm>
            <a:off x="251520" y="1628800"/>
            <a:ext cx="8640960" cy="4896544"/>
          </a:xfrm>
          <a:prstGeom prst="rect">
            <a:avLst/>
          </a:prstGeom>
          <a:noFill/>
          <a:ln w="28575">
            <a:solidFill>
              <a:schemeClr val="tx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b="1" dirty="0" smtClean="0">
                <a:solidFill>
                  <a:schemeClr val="tx1"/>
                </a:solidFill>
              </a:rPr>
              <a:t>Struktur:</a:t>
            </a:r>
            <a:r>
              <a:rPr lang="de-DE" sz="2200" dirty="0" smtClean="0">
                <a:solidFill>
                  <a:schemeClr val="tx1"/>
                </a:solidFill>
              </a:rPr>
              <a:t> wenig personenbezogen; Güte des ganzen Dienstes</a:t>
            </a:r>
            <a:br>
              <a:rPr lang="de-DE" sz="2200" dirty="0" smtClean="0">
                <a:solidFill>
                  <a:schemeClr val="tx1"/>
                </a:solidFill>
              </a:rPr>
            </a:br>
            <a:r>
              <a:rPr lang="de-DE" sz="800" dirty="0" smtClean="0">
                <a:solidFill>
                  <a:schemeClr val="tx1"/>
                </a:solidFill>
              </a:rPr>
              <a:t/>
            </a:r>
            <a:br>
              <a:rPr lang="de-DE" sz="800" dirty="0" smtClean="0">
                <a:solidFill>
                  <a:schemeClr val="tx1"/>
                </a:solidFill>
              </a:rPr>
            </a:br>
            <a:r>
              <a:rPr lang="de-DE" sz="2200" dirty="0" smtClean="0">
                <a:solidFill>
                  <a:schemeClr val="tx1"/>
                </a:solidFill>
              </a:rPr>
              <a:t>- Qualifikation, Aus- Fort- Weiterbildung</a:t>
            </a:r>
            <a:br>
              <a:rPr lang="de-DE" sz="2200" dirty="0" smtClean="0">
                <a:solidFill>
                  <a:schemeClr val="tx1"/>
                </a:solidFill>
              </a:rPr>
            </a:br>
            <a:r>
              <a:rPr lang="de-DE" sz="2200" dirty="0" smtClean="0">
                <a:solidFill>
                  <a:schemeClr val="tx1"/>
                </a:solidFill>
              </a:rPr>
              <a:t>- Vergütung, Wettbewerb, Berufszugang</a:t>
            </a:r>
            <a:br>
              <a:rPr lang="de-DE" sz="2200" dirty="0" smtClean="0">
                <a:solidFill>
                  <a:schemeClr val="tx1"/>
                </a:solidFill>
              </a:rPr>
            </a:br>
            <a:r>
              <a:rPr lang="de-DE" sz="2200" dirty="0" smtClean="0">
                <a:solidFill>
                  <a:srgbClr val="C00000"/>
                </a:solidFill>
              </a:rPr>
              <a:t>- eigene Strukturen, Sach-, Personalressourcen, </a:t>
            </a:r>
            <a:r>
              <a:rPr lang="de-DE" sz="2200" dirty="0" err="1" smtClean="0">
                <a:solidFill>
                  <a:srgbClr val="C00000"/>
                </a:solidFill>
              </a:rPr>
              <a:t>Arbeitsorganis</a:t>
            </a:r>
            <a:r>
              <a:rPr lang="de-DE" sz="2200" dirty="0" smtClean="0">
                <a:solidFill>
                  <a:srgbClr val="C00000"/>
                </a:solidFill>
              </a:rPr>
              <a:t>.</a:t>
            </a:r>
            <a:br>
              <a:rPr lang="de-DE" sz="2200" dirty="0" smtClean="0">
                <a:solidFill>
                  <a:srgbClr val="C00000"/>
                </a:solidFill>
              </a:rPr>
            </a:br>
            <a:r>
              <a:rPr lang="de-DE" sz="800" dirty="0" smtClean="0">
                <a:solidFill>
                  <a:srgbClr val="C00000"/>
                </a:solidFill>
              </a:rPr>
              <a:t> </a:t>
            </a:r>
            <a:endParaRPr lang="de-DE" sz="800" dirty="0" smtClean="0">
              <a:solidFill>
                <a:schemeClr val="tx1"/>
              </a:solidFill>
            </a:endParaRPr>
          </a:p>
          <a:p>
            <a:r>
              <a:rPr lang="de-DE" b="1" dirty="0" smtClean="0">
                <a:solidFill>
                  <a:schemeClr val="tx1"/>
                </a:solidFill>
              </a:rPr>
              <a:t>Prozess:</a:t>
            </a:r>
            <a:r>
              <a:rPr lang="de-DE" sz="2200" dirty="0" smtClean="0">
                <a:solidFill>
                  <a:schemeClr val="tx1"/>
                </a:solidFill>
              </a:rPr>
              <a:t> überindividuell und allgemein </a:t>
            </a:r>
            <a:r>
              <a:rPr lang="de-DE" sz="2200" b="1" dirty="0" smtClean="0">
                <a:solidFill>
                  <a:schemeClr val="tx1"/>
                </a:solidFill>
              </a:rPr>
              <a:t>fachlich </a:t>
            </a:r>
            <a:r>
              <a:rPr lang="de-DE" sz="2200" dirty="0" smtClean="0">
                <a:solidFill>
                  <a:schemeClr val="tx1"/>
                </a:solidFill>
              </a:rPr>
              <a:t>regelbar</a:t>
            </a:r>
            <a:br>
              <a:rPr lang="de-DE" sz="2200" dirty="0" smtClean="0">
                <a:solidFill>
                  <a:schemeClr val="tx1"/>
                </a:solidFill>
              </a:rPr>
            </a:br>
            <a:r>
              <a:rPr lang="de-DE" sz="800" dirty="0" smtClean="0">
                <a:solidFill>
                  <a:schemeClr val="tx1"/>
                </a:solidFill>
              </a:rPr>
              <a:t/>
            </a:r>
            <a:br>
              <a:rPr lang="de-DE" sz="800" dirty="0" smtClean="0">
                <a:solidFill>
                  <a:schemeClr val="tx1"/>
                </a:solidFill>
              </a:rPr>
            </a:br>
            <a:r>
              <a:rPr lang="de-DE" sz="2200" dirty="0" smtClean="0">
                <a:solidFill>
                  <a:srgbClr val="C00000"/>
                </a:solidFill>
              </a:rPr>
              <a:t>- Planung, Realisierung von Arbeitsabläufen</a:t>
            </a:r>
            <a:br>
              <a:rPr lang="de-DE" sz="2200" dirty="0" smtClean="0">
                <a:solidFill>
                  <a:srgbClr val="C00000"/>
                </a:solidFill>
              </a:rPr>
            </a:br>
            <a:r>
              <a:rPr lang="de-DE" sz="2200" dirty="0" smtClean="0">
                <a:solidFill>
                  <a:srgbClr val="C00000"/>
                </a:solidFill>
              </a:rPr>
              <a:t>- Arbeitshilfen, Leitlinien, </a:t>
            </a:r>
            <a:br>
              <a:rPr lang="de-DE" sz="2200" dirty="0" smtClean="0">
                <a:solidFill>
                  <a:srgbClr val="C00000"/>
                </a:solidFill>
              </a:rPr>
            </a:br>
            <a:r>
              <a:rPr lang="de-DE" sz="2200" dirty="0" smtClean="0">
                <a:solidFill>
                  <a:srgbClr val="C00000"/>
                </a:solidFill>
              </a:rPr>
              <a:t>- Umgang/Verfahren mit Klientinnen, Partnern, Angehörigen</a:t>
            </a:r>
            <a:r>
              <a:rPr lang="de-DE" sz="2000" dirty="0" smtClean="0">
                <a:solidFill>
                  <a:schemeClr val="tx1"/>
                </a:solidFill>
              </a:rPr>
              <a:t/>
            </a:r>
            <a:br>
              <a:rPr lang="de-DE" sz="2000" dirty="0" smtClean="0">
                <a:solidFill>
                  <a:schemeClr val="tx1"/>
                </a:solidFill>
              </a:rPr>
            </a:br>
            <a:endParaRPr lang="de-DE" sz="800" dirty="0" smtClean="0">
              <a:solidFill>
                <a:schemeClr val="tx1"/>
              </a:solidFill>
            </a:endParaRPr>
          </a:p>
          <a:p>
            <a:r>
              <a:rPr lang="de-DE" b="1" dirty="0" smtClean="0">
                <a:solidFill>
                  <a:schemeClr val="tx1"/>
                </a:solidFill>
              </a:rPr>
              <a:t>Ergebnis: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sz="2200" dirty="0" smtClean="0">
                <a:solidFill>
                  <a:schemeClr val="tx1"/>
                </a:solidFill>
              </a:rPr>
              <a:t>„Outcome“ differiert in jedem Fall</a:t>
            </a:r>
            <a:br>
              <a:rPr lang="de-DE" sz="2200" dirty="0" smtClean="0">
                <a:solidFill>
                  <a:schemeClr val="tx1"/>
                </a:solidFill>
              </a:rPr>
            </a:br>
            <a:r>
              <a:rPr lang="de-DE" sz="2200" dirty="0" smtClean="0">
                <a:solidFill>
                  <a:srgbClr val="C00000"/>
                </a:solidFill>
              </a:rPr>
              <a:t>-  Übereinstimmung von (gemeinsamer) Planung und Erreichtem </a:t>
            </a:r>
            <a:br>
              <a:rPr lang="de-DE" sz="2200" dirty="0" smtClean="0">
                <a:solidFill>
                  <a:srgbClr val="C00000"/>
                </a:solidFill>
              </a:rPr>
            </a:br>
            <a:r>
              <a:rPr lang="de-DE" sz="2200" dirty="0" smtClean="0">
                <a:solidFill>
                  <a:srgbClr val="C00000"/>
                </a:solidFill>
              </a:rPr>
              <a:t>-  erfüllte Erwartungen (auch eigene)</a:t>
            </a:r>
            <a:br>
              <a:rPr lang="de-DE" sz="2200" dirty="0" smtClean="0">
                <a:solidFill>
                  <a:srgbClr val="C00000"/>
                </a:solidFill>
              </a:rPr>
            </a:br>
            <a:r>
              <a:rPr lang="de-DE" sz="2200" dirty="0" smtClean="0">
                <a:solidFill>
                  <a:srgbClr val="C00000"/>
                </a:solidFill>
              </a:rPr>
              <a:t>-  </a:t>
            </a:r>
            <a:r>
              <a:rPr lang="de-DE" sz="2200" dirty="0" err="1" smtClean="0">
                <a:solidFill>
                  <a:srgbClr val="C00000"/>
                </a:solidFill>
              </a:rPr>
              <a:t>KlientInnenzufriedenheit</a:t>
            </a:r>
            <a:r>
              <a:rPr lang="de-DE" sz="2200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092280" y="6165304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Förter-Vondey, 04/15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51520" y="105273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990000"/>
                </a:solidFill>
              </a:rPr>
              <a:t>Dimensionen von Qualität</a:t>
            </a:r>
            <a:endParaRPr lang="de-DE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11560" y="6581001"/>
            <a:ext cx="648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Rot: Aufgabe der Betreuungspraxis; Schwarz: „äußere“ Strukturen/Rahmen </a:t>
            </a:r>
            <a:endParaRPr lang="de-DE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Inhaltsplatzhalter 4"/>
          <p:cNvSpPr>
            <a:spLocks noGrp="1"/>
          </p:cNvSpPr>
          <p:nvPr>
            <p:ph sz="quarter" idx="4294967295"/>
          </p:nvPr>
        </p:nvSpPr>
        <p:spPr bwMode="auto">
          <a:xfrm>
            <a:off x="251520" y="1916832"/>
            <a:ext cx="8640960" cy="4176464"/>
          </a:xfrm>
          <a:prstGeom prst="rect">
            <a:avLst/>
          </a:prstGeom>
          <a:noFill/>
          <a:ln w="28575">
            <a:solidFill>
              <a:schemeClr val="tx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b="1" dirty="0" smtClean="0">
                <a:solidFill>
                  <a:schemeClr val="tx1"/>
                </a:solidFill>
              </a:rPr>
              <a:t>= systematische Prüfung und Kontrolle:</a:t>
            </a:r>
          </a:p>
          <a:p>
            <a:r>
              <a:rPr lang="de-DE" sz="800" b="1" dirty="0" smtClean="0">
                <a:solidFill>
                  <a:schemeClr val="tx1"/>
                </a:solidFill>
              </a:rPr>
              <a:t/>
            </a:r>
            <a:br>
              <a:rPr lang="de-DE" sz="800" b="1" dirty="0" smtClean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chemeClr val="tx1"/>
                </a:solidFill>
              </a:rPr>
              <a:t>- Regeln für Zulassung und Berufsausübung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chemeClr val="tx1"/>
                </a:solidFill>
              </a:rPr>
              <a:t>- Vergütungsordnung (wettbewerbsregelnd)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rgbClr val="C00000"/>
                </a:solidFill>
              </a:rPr>
              <a:t>- fachliche Standards</a:t>
            </a:r>
            <a:r>
              <a:rPr lang="de-DE" dirty="0" smtClean="0">
                <a:solidFill>
                  <a:schemeClr val="tx1"/>
                </a:solidFill>
              </a:rPr>
              <a:t/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rgbClr val="C00000"/>
                </a:solidFill>
              </a:rPr>
              <a:t>- Regeln für Wettbewerb, Werbung, kollegiales Verhalten</a:t>
            </a:r>
            <a:br>
              <a:rPr lang="de-DE" dirty="0" smtClean="0">
                <a:solidFill>
                  <a:srgbClr val="C00000"/>
                </a:solidFill>
              </a:rPr>
            </a:br>
            <a:r>
              <a:rPr lang="de-DE" dirty="0" smtClean="0">
                <a:solidFill>
                  <a:srgbClr val="C00000"/>
                </a:solidFill>
              </a:rPr>
              <a:t>- Beschwerdemöglichkeiten inkl. Ehrengerichtsbarkeit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sz="2000" dirty="0" smtClean="0">
                <a:solidFill>
                  <a:schemeClr val="tx1"/>
                </a:solidFill>
              </a:rPr>
              <a:t/>
            </a:r>
            <a:br>
              <a:rPr lang="de-DE" sz="2000" dirty="0" smtClean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rgbClr val="C00000"/>
                </a:solidFill>
              </a:rPr>
              <a:t>- </a:t>
            </a:r>
            <a:r>
              <a:rPr lang="de-DE" u="sng" dirty="0" smtClean="0">
                <a:solidFill>
                  <a:srgbClr val="C00000"/>
                </a:solidFill>
              </a:rPr>
              <a:t>besondere Qualitätsverantwortung („Kundenbeziehung“)</a:t>
            </a:r>
            <a:br>
              <a:rPr lang="de-DE" u="sng" dirty="0" smtClean="0">
                <a:solidFill>
                  <a:srgbClr val="C00000"/>
                </a:solidFill>
              </a:rPr>
            </a:br>
            <a:r>
              <a:rPr lang="de-DE" dirty="0" smtClean="0">
                <a:solidFill>
                  <a:srgbClr val="C00000"/>
                </a:solidFill>
              </a:rPr>
              <a:t>- Qualitätssicherung in eigener Verantwortung</a:t>
            </a:r>
            <a:br>
              <a:rPr lang="de-DE" dirty="0" smtClean="0">
                <a:solidFill>
                  <a:srgbClr val="C00000"/>
                </a:solidFill>
              </a:rPr>
            </a:br>
            <a:r>
              <a:rPr lang="de-DE" dirty="0" smtClean="0">
                <a:solidFill>
                  <a:srgbClr val="C00000"/>
                </a:solidFill>
              </a:rPr>
              <a:t>- Herangehensweise: </a:t>
            </a:r>
            <a:r>
              <a:rPr lang="de-DE" b="1" dirty="0" smtClean="0">
                <a:solidFill>
                  <a:srgbClr val="C00000"/>
                </a:solidFill>
              </a:rPr>
              <a:t>Managementverfahren (BM)</a:t>
            </a:r>
            <a:r>
              <a:rPr lang="de-DE" sz="2000" dirty="0" smtClean="0">
                <a:solidFill>
                  <a:srgbClr val="C00000"/>
                </a:solidFill>
              </a:rPr>
              <a:t/>
            </a:r>
            <a:br>
              <a:rPr lang="de-DE" sz="2000" dirty="0" smtClean="0">
                <a:solidFill>
                  <a:srgbClr val="C00000"/>
                </a:solidFill>
              </a:rPr>
            </a:br>
            <a:endParaRPr lang="de-DE" sz="2000" dirty="0" smtClean="0">
              <a:solidFill>
                <a:srgbClr val="C0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51520" y="112474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990000"/>
                </a:solidFill>
              </a:rPr>
              <a:t>Qualitätssicherung</a:t>
            </a:r>
            <a:endParaRPr lang="de-DE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95936" y="63813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Förter-Vondey, 04/15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Inhaltsplatzhalter 4"/>
          <p:cNvSpPr>
            <a:spLocks noGrp="1"/>
          </p:cNvSpPr>
          <p:nvPr>
            <p:ph sz="quarter" idx="4294967295"/>
          </p:nvPr>
        </p:nvSpPr>
        <p:spPr bwMode="auto">
          <a:xfrm>
            <a:off x="251520" y="2276872"/>
            <a:ext cx="8640960" cy="2664296"/>
          </a:xfrm>
          <a:prstGeom prst="rect">
            <a:avLst/>
          </a:prstGeom>
          <a:noFill/>
          <a:ln w="28575">
            <a:solidFill>
              <a:schemeClr val="tx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dirty="0" smtClean="0">
                <a:solidFill>
                  <a:schemeClr val="tx1"/>
                </a:solidFill>
              </a:rPr>
              <a:t>„…ist die Führung eines Betriebes und die Lenkung seiner Abläufe… Die  Verfahrensweise 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chemeClr val="tx1"/>
                </a:solidFill>
              </a:rPr>
              <a:t>(hier: </a:t>
            </a:r>
            <a:r>
              <a:rPr lang="de-DE" b="1" dirty="0" smtClean="0">
                <a:solidFill>
                  <a:srgbClr val="C00000"/>
                </a:solidFill>
              </a:rPr>
              <a:t>Betreuungsmanagement</a:t>
            </a:r>
            <a:r>
              <a:rPr lang="de-DE" dirty="0" smtClean="0">
                <a:solidFill>
                  <a:schemeClr val="tx1"/>
                </a:solidFill>
              </a:rPr>
              <a:t>) 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chemeClr val="tx1"/>
                </a:solidFill>
              </a:rPr>
              <a:t>kann als Total Quality Management (…) betrachtet werden. Sie stellt (…) einen gegliederten Prozess dar, der in allen Teilen (…) zur Qualitätssicherung beiträgt“*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51520" y="1196752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990000"/>
                </a:solidFill>
              </a:rPr>
              <a:t>Qualitätsmanagement</a:t>
            </a:r>
            <a:endParaRPr lang="de-DE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51520" y="5949280"/>
            <a:ext cx="3816424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*Wendt, Case Management, 6. Auflage, 2015</a:t>
            </a:r>
            <a:endParaRPr lang="de-DE" sz="1200" dirty="0"/>
          </a:p>
        </p:txBody>
      </p:sp>
      <p:sp>
        <p:nvSpPr>
          <p:cNvPr id="9" name="Textfeld 8"/>
          <p:cNvSpPr txBox="1"/>
          <p:nvPr/>
        </p:nvSpPr>
        <p:spPr>
          <a:xfrm>
            <a:off x="3995936" y="63813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Förter-Vondey, 04/15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Inhaltsplatzhalter 4"/>
          <p:cNvSpPr>
            <a:spLocks noGrp="1"/>
          </p:cNvSpPr>
          <p:nvPr>
            <p:ph sz="quarter" idx="4294967295"/>
          </p:nvPr>
        </p:nvSpPr>
        <p:spPr bwMode="auto">
          <a:xfrm>
            <a:off x="251520" y="1700808"/>
            <a:ext cx="8640960" cy="4680520"/>
          </a:xfrm>
          <a:prstGeom prst="rect">
            <a:avLst/>
          </a:prstGeom>
          <a:noFill/>
          <a:ln w="28575">
            <a:solidFill>
              <a:schemeClr val="tx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sz="2200" b="1" dirty="0" smtClean="0">
                <a:solidFill>
                  <a:schemeClr val="tx1"/>
                </a:solidFill>
              </a:rPr>
              <a:t>Aufgabe:	</a:t>
            </a:r>
            <a:r>
              <a:rPr lang="de-DE" sz="2200" dirty="0" smtClean="0">
                <a:solidFill>
                  <a:schemeClr val="tx1"/>
                </a:solidFill>
              </a:rPr>
              <a:t>- Hilfe und Schutz gewähren</a:t>
            </a:r>
            <a:br>
              <a:rPr lang="de-DE" sz="2200" dirty="0" smtClean="0">
                <a:solidFill>
                  <a:schemeClr val="tx1"/>
                </a:solidFill>
              </a:rPr>
            </a:br>
            <a:r>
              <a:rPr lang="de-DE" sz="2200" dirty="0" smtClean="0">
                <a:solidFill>
                  <a:schemeClr val="tx1"/>
                </a:solidFill>
              </a:rPr>
              <a:t>			- Menschenwürdegarantie (GG) sichern</a:t>
            </a:r>
            <a:br>
              <a:rPr lang="de-DE" sz="2200" dirty="0" smtClean="0">
                <a:solidFill>
                  <a:schemeClr val="tx1"/>
                </a:solidFill>
              </a:rPr>
            </a:br>
            <a:r>
              <a:rPr lang="de-DE" sz="2200" dirty="0" smtClean="0">
                <a:solidFill>
                  <a:schemeClr val="tx1"/>
                </a:solidFill>
              </a:rPr>
              <a:t>			- Herstellung von Handlungsfähigkeit</a:t>
            </a:r>
            <a:br>
              <a:rPr lang="de-DE" sz="2200" dirty="0" smtClean="0">
                <a:solidFill>
                  <a:schemeClr val="tx1"/>
                </a:solidFill>
              </a:rPr>
            </a:br>
            <a:endParaRPr lang="de-DE" sz="800" dirty="0" smtClean="0">
              <a:solidFill>
                <a:schemeClr val="tx1"/>
              </a:solidFill>
            </a:endParaRPr>
          </a:p>
          <a:p>
            <a:pPr marL="0" indent="0"/>
            <a:r>
              <a:rPr lang="de-DE" sz="2200" b="1" dirty="0" smtClean="0">
                <a:solidFill>
                  <a:schemeClr val="tx1"/>
                </a:solidFill>
              </a:rPr>
              <a:t>Mittel für	</a:t>
            </a:r>
            <a:r>
              <a:rPr lang="de-DE" sz="2200" dirty="0" smtClean="0">
                <a:solidFill>
                  <a:schemeClr val="tx1"/>
                </a:solidFill>
              </a:rPr>
              <a:t>- beraten und unterstützen, stellvertretendes Handeln,</a:t>
            </a:r>
            <a:br>
              <a:rPr lang="de-DE" sz="2200" dirty="0" smtClean="0">
                <a:solidFill>
                  <a:schemeClr val="tx1"/>
                </a:solidFill>
              </a:rPr>
            </a:br>
            <a:r>
              <a:rPr lang="de-DE" sz="2200" b="1" dirty="0" smtClean="0">
                <a:solidFill>
                  <a:schemeClr val="tx1"/>
                </a:solidFill>
              </a:rPr>
              <a:t>Betreuer	  </a:t>
            </a:r>
            <a:r>
              <a:rPr lang="de-DE" sz="2200" dirty="0" smtClean="0">
                <a:solidFill>
                  <a:schemeClr val="tx1"/>
                </a:solidFill>
              </a:rPr>
              <a:t>gebunden an Erforderlichkeit, Wünschen und Wohl</a:t>
            </a:r>
            <a:br>
              <a:rPr lang="de-DE" sz="2200" dirty="0" smtClean="0">
                <a:solidFill>
                  <a:schemeClr val="tx1"/>
                </a:solidFill>
              </a:rPr>
            </a:br>
            <a:r>
              <a:rPr lang="de-DE" sz="2200" dirty="0" smtClean="0">
                <a:solidFill>
                  <a:schemeClr val="tx1"/>
                </a:solidFill>
              </a:rPr>
              <a:t>			- informelle „Bedarfsfeststellung“ durch Kontakte</a:t>
            </a:r>
            <a:br>
              <a:rPr lang="de-DE" sz="2200" dirty="0" smtClean="0">
                <a:solidFill>
                  <a:schemeClr val="tx1"/>
                </a:solidFill>
              </a:rPr>
            </a:br>
            <a:endParaRPr lang="de-DE" sz="800" dirty="0" smtClean="0">
              <a:solidFill>
                <a:schemeClr val="tx1"/>
              </a:solidFill>
            </a:endParaRPr>
          </a:p>
          <a:p>
            <a:r>
              <a:rPr lang="de-DE" sz="2200" b="1" dirty="0" smtClean="0">
                <a:solidFill>
                  <a:schemeClr val="tx1"/>
                </a:solidFill>
              </a:rPr>
              <a:t>Ziel		</a:t>
            </a:r>
            <a:r>
              <a:rPr lang="de-DE" sz="2200" dirty="0" smtClean="0">
                <a:solidFill>
                  <a:schemeClr val="tx1"/>
                </a:solidFill>
              </a:rPr>
              <a:t>- Wahrnehmung der Angelegenheiten </a:t>
            </a:r>
            <a:r>
              <a:rPr lang="de-DE" sz="2200" i="1" dirty="0" smtClean="0">
                <a:solidFill>
                  <a:schemeClr val="tx1"/>
                </a:solidFill>
              </a:rPr>
              <a:t>durch KlientIn</a:t>
            </a:r>
            <a:r>
              <a:rPr lang="de-DE" sz="2200" dirty="0" smtClean="0">
                <a:solidFill>
                  <a:schemeClr val="tx1"/>
                </a:solidFill>
              </a:rPr>
              <a:t/>
            </a:r>
            <a:br>
              <a:rPr lang="de-DE" sz="2200" dirty="0" smtClean="0">
                <a:solidFill>
                  <a:schemeClr val="tx1"/>
                </a:solidFill>
              </a:rPr>
            </a:br>
            <a:r>
              <a:rPr lang="de-DE" sz="2200" dirty="0" smtClean="0">
                <a:solidFill>
                  <a:schemeClr val="tx1"/>
                </a:solidFill>
              </a:rPr>
              <a:t>			- Zugang gesichert: „Betreuung macht (Menschen) von</a:t>
            </a:r>
            <a:br>
              <a:rPr lang="de-DE" sz="2200" dirty="0" smtClean="0">
                <a:solidFill>
                  <a:schemeClr val="tx1"/>
                </a:solidFill>
              </a:rPr>
            </a:br>
            <a:r>
              <a:rPr lang="de-DE" sz="2200" dirty="0" smtClean="0">
                <a:solidFill>
                  <a:schemeClr val="tx1"/>
                </a:solidFill>
              </a:rPr>
              <a:t>			  bloßen Leistungsempfängern zu aktiven Teilnehmern</a:t>
            </a:r>
            <a:br>
              <a:rPr lang="de-DE" sz="2200" dirty="0" smtClean="0">
                <a:solidFill>
                  <a:schemeClr val="tx1"/>
                </a:solidFill>
              </a:rPr>
            </a:br>
            <a:r>
              <a:rPr lang="de-DE" sz="2200" dirty="0" smtClean="0">
                <a:solidFill>
                  <a:schemeClr val="tx1"/>
                </a:solidFill>
              </a:rPr>
              <a:t>			  und garantiert so die Menschenwürde.“*</a:t>
            </a:r>
            <a:endParaRPr lang="de-DE" sz="800" dirty="0" smtClean="0">
              <a:solidFill>
                <a:schemeClr val="tx1"/>
              </a:solidFill>
            </a:endParaRPr>
          </a:p>
          <a:p>
            <a:r>
              <a:rPr lang="de-DE" sz="2200" b="1" dirty="0" smtClean="0">
                <a:solidFill>
                  <a:srgbClr val="C00000"/>
                </a:solidFill>
              </a:rPr>
              <a:t>Qualität:	</a:t>
            </a:r>
            <a:r>
              <a:rPr lang="de-DE" sz="2200" dirty="0" smtClean="0">
                <a:solidFill>
                  <a:srgbClr val="C00000"/>
                </a:solidFill>
              </a:rPr>
              <a:t>- Kriterien nicht vorhanden; nur von Praxis definiert;			</a:t>
            </a:r>
            <a:r>
              <a:rPr lang="de-DE" sz="2000" b="1" dirty="0" smtClean="0">
                <a:solidFill>
                  <a:schemeClr val="tx1"/>
                </a:solidFill>
              </a:rPr>
              <a:t>	</a:t>
            </a:r>
            <a:r>
              <a:rPr lang="de-DE" sz="2000" b="1" dirty="0" smtClean="0">
                <a:solidFill>
                  <a:srgbClr val="C00000"/>
                </a:solidFill>
              </a:rPr>
              <a:t>  aber: </a:t>
            </a:r>
            <a:r>
              <a:rPr lang="de-DE" sz="2200" dirty="0" smtClean="0">
                <a:solidFill>
                  <a:srgbClr val="C00000"/>
                </a:solidFill>
              </a:rPr>
              <a:t>nur erforderliche Zurüstung </a:t>
            </a:r>
            <a:br>
              <a:rPr lang="de-DE" sz="2200" dirty="0" smtClean="0">
                <a:solidFill>
                  <a:srgbClr val="C00000"/>
                </a:solidFill>
              </a:rPr>
            </a:br>
            <a:r>
              <a:rPr lang="de-DE" sz="2200" dirty="0" smtClean="0">
                <a:solidFill>
                  <a:srgbClr val="C00000"/>
                </a:solidFill>
              </a:rPr>
              <a:t>			  </a:t>
            </a:r>
            <a:r>
              <a:rPr lang="de-DE" sz="2000" b="1" dirty="0" smtClean="0">
                <a:solidFill>
                  <a:schemeClr val="tx1"/>
                </a:solidFill>
              </a:rPr>
              <a:t>		</a:t>
            </a:r>
            <a:endParaRPr lang="de-DE" sz="2000" dirty="0" smtClean="0">
              <a:solidFill>
                <a:schemeClr val="tx1"/>
              </a:solidFill>
            </a:endParaRPr>
          </a:p>
          <a:p>
            <a:pPr algn="l"/>
            <a:endParaRPr lang="de-DE" sz="2000" dirty="0" smtClean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164288" y="63813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Förter-Vondey, 04/15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51520" y="112474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C00000"/>
                </a:solidFill>
              </a:rPr>
              <a:t>Qualität – im Betreuungsrecht</a:t>
            </a:r>
            <a:endParaRPr lang="de-DE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251520" y="6381328"/>
            <a:ext cx="6192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* Lipp, Rechtsfürsorge im Sozialstaat, Betrifft Betreuung, 2004</a:t>
            </a:r>
            <a:endParaRPr lang="de-DE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164288" y="63813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Förter-Vondey, 03/14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51520" y="2996952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C00000"/>
                </a:solidFill>
              </a:rPr>
              <a:t>4. Strukturelle Verbesserungen</a:t>
            </a:r>
            <a:endParaRPr lang="de-DE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3"/>
          <p:cNvSpPr>
            <a:spLocks noGrp="1"/>
          </p:cNvSpPr>
          <p:nvPr>
            <p:ph type="title"/>
          </p:nvPr>
        </p:nvSpPr>
        <p:spPr bwMode="auto">
          <a:xfrm>
            <a:off x="251520" y="1412776"/>
            <a:ext cx="8568952" cy="93610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350" indent="22225" algn="ctr"/>
            <a:r>
              <a:rPr lang="de-DE" sz="2400" dirty="0" smtClean="0">
                <a:solidFill>
                  <a:srgbClr val="C00000"/>
                </a:solidFill>
              </a:rPr>
              <a:t>Qualität in der Betreuung: </a:t>
            </a:r>
            <a:br>
              <a:rPr lang="de-DE" sz="2400" dirty="0" smtClean="0">
                <a:solidFill>
                  <a:srgbClr val="C00000"/>
                </a:solidFill>
              </a:rPr>
            </a:br>
            <a:r>
              <a:rPr lang="de-DE" sz="2400" dirty="0" smtClean="0">
                <a:solidFill>
                  <a:srgbClr val="C00000"/>
                </a:solidFill>
              </a:rPr>
              <a:t>Strukturelle Verbesserungen sind überfällig!</a:t>
            </a:r>
          </a:p>
        </p:txBody>
      </p:sp>
      <p:sp>
        <p:nvSpPr>
          <p:cNvPr id="2051" name="Inhaltsplatzhalter 4"/>
          <p:cNvSpPr>
            <a:spLocks noGrp="1"/>
          </p:cNvSpPr>
          <p:nvPr>
            <p:ph sz="quarter" idx="4294967295"/>
          </p:nvPr>
        </p:nvSpPr>
        <p:spPr bwMode="auto">
          <a:xfrm>
            <a:off x="251520" y="2708920"/>
            <a:ext cx="8640960" cy="35283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350" indent="22225"/>
            <a:r>
              <a:rPr lang="de-DE" sz="2800" dirty="0" smtClean="0">
                <a:solidFill>
                  <a:schemeClr val="tx1"/>
                </a:solidFill>
              </a:rPr>
              <a:t>Gliederung:</a:t>
            </a:r>
            <a:br>
              <a:rPr lang="de-DE" sz="2800" dirty="0" smtClean="0">
                <a:solidFill>
                  <a:schemeClr val="tx1"/>
                </a:solidFill>
              </a:rPr>
            </a:br>
            <a:endParaRPr lang="de-DE" sz="800" dirty="0" smtClean="0">
              <a:solidFill>
                <a:schemeClr val="tx1"/>
              </a:solidFill>
            </a:endParaRPr>
          </a:p>
          <a:p>
            <a:pPr marL="6350" indent="22225">
              <a:buAutoNum type="arabicPeriod"/>
            </a:pPr>
            <a:r>
              <a:rPr lang="de-DE" dirty="0" smtClean="0">
                <a:solidFill>
                  <a:schemeClr val="tx1"/>
                </a:solidFill>
              </a:rPr>
              <a:t>	Vorbemerkungen</a:t>
            </a:r>
          </a:p>
          <a:p>
            <a:pPr marL="6350" indent="22225">
              <a:buAutoNum type="arabicPeriod"/>
            </a:pPr>
            <a:r>
              <a:rPr lang="de-DE" dirty="0" smtClean="0">
                <a:solidFill>
                  <a:schemeClr val="tx1"/>
                </a:solidFill>
              </a:rPr>
              <a:t>	Aufgabenstellung von Betreuung als Humandienstleistung</a:t>
            </a:r>
          </a:p>
          <a:p>
            <a:pPr marL="6350" indent="22225">
              <a:buAutoNum type="arabicPeriod"/>
            </a:pPr>
            <a:r>
              <a:rPr lang="de-DE" dirty="0" smtClean="0">
                <a:solidFill>
                  <a:schemeClr val="tx1"/>
                </a:solidFill>
              </a:rPr>
              <a:t>	Qualität in der Betreuung</a:t>
            </a:r>
          </a:p>
          <a:p>
            <a:pPr marL="6350" indent="22225">
              <a:buAutoNum type="arabicPeriod"/>
            </a:pPr>
            <a:r>
              <a:rPr lang="de-DE" dirty="0" smtClean="0">
                <a:solidFill>
                  <a:schemeClr val="tx1"/>
                </a:solidFill>
              </a:rPr>
              <a:t>	</a:t>
            </a:r>
            <a:r>
              <a:rPr lang="de-DE" dirty="0" smtClean="0">
                <a:solidFill>
                  <a:schemeClr val="tx1"/>
                </a:solidFill>
              </a:rPr>
              <a:t>Strukturelle </a:t>
            </a:r>
            <a:r>
              <a:rPr lang="de-DE" dirty="0" smtClean="0">
                <a:solidFill>
                  <a:schemeClr val="tx1"/>
                </a:solidFill>
              </a:rPr>
              <a:t>V</a:t>
            </a:r>
            <a:r>
              <a:rPr lang="de-DE" dirty="0" smtClean="0">
                <a:solidFill>
                  <a:schemeClr val="tx1"/>
                </a:solidFill>
              </a:rPr>
              <a:t>erbesserungen</a:t>
            </a:r>
            <a:endParaRPr lang="de-DE" dirty="0" smtClean="0">
              <a:solidFill>
                <a:schemeClr val="tx1"/>
              </a:solidFill>
            </a:endParaRPr>
          </a:p>
          <a:p>
            <a:pPr marL="6350" indent="22225">
              <a:buAutoNum type="arabicPeriod"/>
            </a:pPr>
            <a:r>
              <a:rPr lang="de-DE" dirty="0" smtClean="0">
                <a:solidFill>
                  <a:schemeClr val="tx1"/>
                </a:solidFill>
              </a:rPr>
              <a:t>	Fazit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131840" y="6550223"/>
            <a:ext cx="2952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Klaus Förter-Vondey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164288" y="63813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Förter-Vondey, 04/15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51520" y="1268760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C00000"/>
                </a:solidFill>
              </a:rPr>
              <a:t>Kernfragen</a:t>
            </a:r>
            <a:endParaRPr lang="de-DE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51520" y="2060848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1. 	Was ist an strukturellen Verbesserung notwendig, um 	das </a:t>
            </a:r>
            <a:r>
              <a:rPr lang="de-DE" sz="2400" b="1" i="1" dirty="0" smtClean="0"/>
              <a:t>Outcome</a:t>
            </a:r>
            <a:r>
              <a:rPr lang="de-DE" sz="2400" b="1" dirty="0" smtClean="0"/>
              <a:t> („was mit ihm erreicht wird“) zu 	verbessern? </a:t>
            </a:r>
          </a:p>
          <a:p>
            <a:endParaRPr lang="de-DE" sz="2400" b="1" dirty="0" smtClean="0"/>
          </a:p>
          <a:p>
            <a:r>
              <a:rPr lang="de-DE" sz="2400" b="1" dirty="0" smtClean="0"/>
              <a:t>	und:</a:t>
            </a:r>
          </a:p>
          <a:p>
            <a:endParaRPr lang="de-DE" sz="2400" b="1" dirty="0" smtClean="0"/>
          </a:p>
          <a:p>
            <a:r>
              <a:rPr lang="de-DE" sz="2400" b="1" dirty="0" smtClean="0"/>
              <a:t>2. 	Durch welche Veränderungen der </a:t>
            </a:r>
            <a:r>
              <a:rPr lang="de-DE" sz="2400" b="1" i="1" dirty="0" smtClean="0"/>
              <a:t>Rechtslage</a:t>
            </a:r>
            <a:r>
              <a:rPr lang="de-DE" sz="2400" b="1" dirty="0" smtClean="0"/>
              <a:t> </a:t>
            </a:r>
            <a:r>
              <a:rPr lang="de-DE" sz="2400" b="1" dirty="0" smtClean="0"/>
              <a:t>ist</a:t>
            </a:r>
            <a:r>
              <a:rPr lang="de-DE" sz="2400" b="1" dirty="0" smtClean="0"/>
              <a:t> die</a:t>
            </a:r>
            <a:br>
              <a:rPr lang="de-DE" sz="2400" b="1" dirty="0" smtClean="0"/>
            </a:br>
            <a:r>
              <a:rPr lang="de-DE" sz="2400" b="1" dirty="0" smtClean="0"/>
              <a:t>	Qualität der Betreuungspraxis zu </a:t>
            </a:r>
            <a:r>
              <a:rPr lang="de-DE" sz="2400" b="1" dirty="0" smtClean="0"/>
              <a:t>verbessern?</a:t>
            </a:r>
            <a:endParaRPr lang="de-DE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164288" y="63813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Förter-Vondey, 04/15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51520" y="980728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C00000"/>
                </a:solidFill>
              </a:rPr>
              <a:t>Outcome </a:t>
            </a:r>
            <a:r>
              <a:rPr lang="de-DE" sz="2800" b="1" dirty="0" smtClean="0">
                <a:solidFill>
                  <a:srgbClr val="C00000"/>
                </a:solidFill>
              </a:rPr>
              <a:t>verbessern</a:t>
            </a:r>
            <a:endParaRPr lang="de-DE" sz="1600" baseline="0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51520" y="1484784"/>
            <a:ext cx="8640960" cy="477053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C00000"/>
                </a:solidFill>
                <a:sym typeface="Wingdings"/>
              </a:rPr>
              <a:t></a:t>
            </a:r>
            <a:r>
              <a:rPr lang="de-DE" sz="2400" dirty="0" smtClean="0"/>
              <a:t>	Betreuung als unabhängige Unterstützung verstehen</a:t>
            </a:r>
            <a:br>
              <a:rPr lang="de-DE" sz="2400" dirty="0" smtClean="0"/>
            </a:br>
            <a:r>
              <a:rPr lang="de-DE" sz="2400" dirty="0" smtClean="0"/>
              <a:t>	(Verständigung auf </a:t>
            </a:r>
            <a:r>
              <a:rPr lang="de-DE" sz="2400" dirty="0" smtClean="0"/>
              <a:t>einen </a:t>
            </a:r>
            <a:r>
              <a:rPr lang="de-DE" sz="2400" u="sng" dirty="0" smtClean="0"/>
              <a:t>Betreuungsbegriff</a:t>
            </a:r>
            <a:r>
              <a:rPr lang="de-DE" sz="2400" dirty="0" smtClean="0"/>
              <a:t>; BRK)</a:t>
            </a: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800" dirty="0" smtClean="0"/>
          </a:p>
          <a:p>
            <a:r>
              <a:rPr lang="de-DE" sz="2400" dirty="0" smtClean="0">
                <a:solidFill>
                  <a:srgbClr val="C00000"/>
                </a:solidFill>
                <a:sym typeface="Wingdings"/>
              </a:rPr>
              <a:t></a:t>
            </a:r>
            <a:r>
              <a:rPr lang="de-DE" sz="2400" dirty="0" smtClean="0"/>
              <a:t>	</a:t>
            </a:r>
            <a:r>
              <a:rPr lang="de-DE" sz="2400" u="sng" dirty="0" smtClean="0"/>
              <a:t>Professionalisierung</a:t>
            </a:r>
            <a:r>
              <a:rPr lang="de-DE" sz="2400" dirty="0" smtClean="0"/>
              <a:t> fördern durch Ausbildung, Zulassung, </a:t>
            </a:r>
            <a:br>
              <a:rPr lang="de-DE" sz="2400" dirty="0" smtClean="0"/>
            </a:br>
            <a:r>
              <a:rPr lang="de-DE" sz="2400" dirty="0" smtClean="0"/>
              <a:t>	berufliche </a:t>
            </a:r>
            <a:r>
              <a:rPr lang="de-DE" sz="2400" dirty="0" smtClean="0"/>
              <a:t>Selbstverwaltung:</a:t>
            </a:r>
            <a:r>
              <a:rPr lang="de-DE" sz="2400" dirty="0" smtClean="0">
                <a:sym typeface="Wingdings"/>
              </a:rPr>
              <a:t> </a:t>
            </a:r>
            <a:r>
              <a:rPr lang="de-DE" sz="2400" dirty="0" smtClean="0">
                <a:sym typeface="Wingdings"/>
              </a:rPr>
              <a:t/>
            </a:r>
            <a:br>
              <a:rPr lang="de-DE" sz="2400" dirty="0" smtClean="0">
                <a:sym typeface="Wingdings"/>
              </a:rPr>
            </a:br>
            <a:r>
              <a:rPr lang="de-DE" sz="2400" dirty="0" smtClean="0">
                <a:sym typeface="Wingdings"/>
              </a:rPr>
              <a:t>	</a:t>
            </a:r>
            <a:r>
              <a:rPr lang="de-DE" sz="2400" dirty="0" smtClean="0">
                <a:solidFill>
                  <a:srgbClr val="C00000"/>
                </a:solidFill>
                <a:sym typeface="Wingdings"/>
              </a:rPr>
              <a:t>- </a:t>
            </a:r>
            <a:r>
              <a:rPr lang="de-DE" sz="2400" dirty="0" smtClean="0">
                <a:sym typeface="Wingdings"/>
              </a:rPr>
              <a:t>F</a:t>
            </a:r>
            <a:r>
              <a:rPr lang="de-DE" sz="2400" dirty="0" smtClean="0"/>
              <a:t>achlichkeit </a:t>
            </a:r>
            <a:r>
              <a:rPr lang="de-DE" sz="2400" dirty="0" smtClean="0"/>
              <a:t>vorhanden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	</a:t>
            </a:r>
            <a:r>
              <a:rPr lang="de-DE" sz="2400" dirty="0" smtClean="0">
                <a:solidFill>
                  <a:srgbClr val="C00000"/>
                </a:solidFill>
              </a:rPr>
              <a:t>- </a:t>
            </a:r>
            <a:r>
              <a:rPr lang="de-DE" sz="2400" dirty="0" smtClean="0"/>
              <a:t>Vergleichbarkeit von Besorgungsleistungen </a:t>
            </a:r>
            <a:r>
              <a:rPr lang="de-DE" sz="2400" dirty="0" smtClean="0"/>
              <a:t>hergestellt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	  (BM als Total Quality Management)</a:t>
            </a:r>
            <a:br>
              <a:rPr lang="de-DE" sz="2400" dirty="0" smtClean="0"/>
            </a:br>
            <a:r>
              <a:rPr lang="de-DE" sz="800" dirty="0" smtClean="0"/>
              <a:t/>
            </a:r>
            <a:br>
              <a:rPr lang="de-DE" sz="800" dirty="0" smtClean="0"/>
            </a:br>
            <a:r>
              <a:rPr lang="de-DE" sz="2400" dirty="0" smtClean="0">
                <a:solidFill>
                  <a:srgbClr val="C00000"/>
                </a:solidFill>
                <a:sym typeface="Wingdings"/>
              </a:rPr>
              <a:t></a:t>
            </a:r>
            <a:r>
              <a:rPr lang="de-DE" sz="2400" dirty="0" smtClean="0">
                <a:sym typeface="Wingdings"/>
              </a:rPr>
              <a:t>	</a:t>
            </a:r>
            <a:r>
              <a:rPr lang="de-DE" sz="2400" u="sng" dirty="0" smtClean="0"/>
              <a:t>Anspruch</a:t>
            </a:r>
            <a:r>
              <a:rPr lang="de-DE" sz="2400" dirty="0" smtClean="0"/>
              <a:t> auf Besorgungsleistungen </a:t>
            </a:r>
            <a:r>
              <a:rPr lang="de-DE" sz="2400" dirty="0" smtClean="0"/>
              <a:t>herstellen: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	</a:t>
            </a:r>
            <a:r>
              <a:rPr lang="de-DE" sz="2400" dirty="0" smtClean="0">
                <a:solidFill>
                  <a:srgbClr val="C00000"/>
                </a:solidFill>
              </a:rPr>
              <a:t>-</a:t>
            </a:r>
            <a:r>
              <a:rPr lang="de-DE" sz="2400" dirty="0" smtClean="0"/>
              <a:t> BRK </a:t>
            </a:r>
            <a:r>
              <a:rPr lang="de-DE" sz="2400" dirty="0" smtClean="0"/>
              <a:t>umgesetzt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	</a:t>
            </a:r>
            <a:r>
              <a:rPr lang="de-DE" sz="2400" dirty="0" smtClean="0">
                <a:solidFill>
                  <a:srgbClr val="C00000"/>
                </a:solidFill>
              </a:rPr>
              <a:t>-</a:t>
            </a:r>
            <a:r>
              <a:rPr lang="de-DE" sz="2400" dirty="0" smtClean="0"/>
              <a:t> Zugang von Menschen zum Leben in der Gesellschaf		  </a:t>
            </a:r>
            <a:r>
              <a:rPr lang="de-DE" sz="2400" dirty="0" smtClean="0"/>
              <a:t>erleichtert (Menschenwürdegarantie; Rechts- und </a:t>
            </a:r>
            <a:br>
              <a:rPr lang="de-DE" sz="2400" dirty="0" smtClean="0"/>
            </a:br>
            <a:r>
              <a:rPr lang="de-DE" sz="2400" dirty="0" smtClean="0"/>
              <a:t>	  Handlungsfähigkeit)</a:t>
            </a:r>
            <a:endParaRPr lang="de-DE" sz="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164288" y="63813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Förter-Vondey, 04/15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51520" y="1268760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C00000"/>
                </a:solidFill>
              </a:rPr>
              <a:t>gesetzliche </a:t>
            </a:r>
            <a:r>
              <a:rPr lang="de-DE" sz="2800" b="1" dirty="0" smtClean="0">
                <a:solidFill>
                  <a:srgbClr val="C00000"/>
                </a:solidFill>
              </a:rPr>
              <a:t>Regelungen</a:t>
            </a:r>
            <a:endParaRPr lang="de-DE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  <p:sp>
        <p:nvSpPr>
          <p:cNvPr id="12" name="Rechteck 11"/>
          <p:cNvSpPr/>
          <p:nvPr/>
        </p:nvSpPr>
        <p:spPr>
          <a:xfrm>
            <a:off x="251520" y="1988840"/>
            <a:ext cx="4176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eaLnBrk="1" hangingPunct="1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de-DE" sz="2400" b="1" kern="0" dirty="0" smtClean="0">
                <a:solidFill>
                  <a:srgbClr val="000000"/>
                </a:solidFill>
                <a:latin typeface="Arial"/>
                <a:cs typeface="Arial Unicode MS"/>
              </a:rPr>
              <a:t>Verbesserung Rechtslage</a:t>
            </a:r>
          </a:p>
        </p:txBody>
      </p:sp>
      <p:sp>
        <p:nvSpPr>
          <p:cNvPr id="13" name="Rechteck 12"/>
          <p:cNvSpPr/>
          <p:nvPr/>
        </p:nvSpPr>
        <p:spPr>
          <a:xfrm>
            <a:off x="251520" y="2564904"/>
            <a:ext cx="4104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de-DE" sz="2000" b="1" kern="0" dirty="0" smtClean="0">
                <a:solidFill>
                  <a:srgbClr val="000000"/>
                </a:solidFill>
                <a:latin typeface="Arial"/>
                <a:cs typeface="Arial Unicode MS"/>
              </a:rPr>
              <a:t>► 	</a:t>
            </a:r>
            <a:r>
              <a:rPr lang="de-DE" sz="2000" kern="0" dirty="0" smtClean="0">
                <a:solidFill>
                  <a:srgbClr val="000000"/>
                </a:solidFill>
                <a:latin typeface="Arial"/>
                <a:cs typeface="Arial Unicode MS"/>
              </a:rPr>
              <a:t>Zulassung, Ausbildung (Berufsgesetz inkl. Kammer;</a:t>
            </a:r>
            <a:br>
              <a:rPr lang="de-DE" sz="2000" kern="0" dirty="0" smtClean="0">
                <a:solidFill>
                  <a:srgbClr val="000000"/>
                </a:solidFill>
                <a:latin typeface="Arial"/>
                <a:cs typeface="Arial Unicode MS"/>
              </a:rPr>
            </a:br>
            <a:r>
              <a:rPr lang="de-DE" sz="2000" kern="0" dirty="0" smtClean="0">
                <a:solidFill>
                  <a:srgbClr val="000000"/>
                </a:solidFill>
                <a:latin typeface="Arial"/>
                <a:cs typeface="Arial Unicode MS"/>
              </a:rPr>
              <a:t>erster Schritt</a:t>
            </a:r>
            <a:r>
              <a:rPr lang="de-DE" sz="2000" kern="0" dirty="0" smtClean="0">
                <a:solidFill>
                  <a:schemeClr val="accent5">
                    <a:lumMod val="50000"/>
                  </a:schemeClr>
                </a:solidFill>
                <a:latin typeface="Arial"/>
                <a:cs typeface="Arial Unicode MS"/>
              </a:rPr>
              <a:t>: VBVG, </a:t>
            </a:r>
            <a:r>
              <a:rPr lang="de-DE" sz="2000" kern="0" dirty="0" err="1" smtClean="0">
                <a:solidFill>
                  <a:schemeClr val="accent5">
                    <a:lumMod val="50000"/>
                  </a:schemeClr>
                </a:solidFill>
                <a:latin typeface="Arial"/>
                <a:cs typeface="Arial Unicode MS"/>
              </a:rPr>
              <a:t>BerufsG</a:t>
            </a:r>
            <a:r>
              <a:rPr lang="de-DE" sz="2000" kern="0" dirty="0" smtClean="0">
                <a:solidFill>
                  <a:schemeClr val="accent5">
                    <a:lumMod val="50000"/>
                  </a:schemeClr>
                </a:solidFill>
                <a:latin typeface="Arial"/>
                <a:cs typeface="Arial Unicode MS"/>
              </a:rPr>
              <a:t>)</a:t>
            </a:r>
            <a:endParaRPr lang="de-DE" sz="2000" kern="0" dirty="0" smtClean="0">
              <a:solidFill>
                <a:srgbClr val="000000"/>
              </a:solidFill>
              <a:latin typeface="Arial"/>
              <a:cs typeface="Arial Unicode MS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251520" y="3573016"/>
            <a:ext cx="4104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/>
            <a:r>
              <a:rPr lang="de-DE" sz="2000" b="1" dirty="0" smtClean="0"/>
              <a:t>►	</a:t>
            </a:r>
            <a:r>
              <a:rPr lang="de-DE" sz="2000" dirty="0" smtClean="0"/>
              <a:t>Materielle Rahmen-</a:t>
            </a:r>
            <a:r>
              <a:rPr lang="de-DE" sz="2000" dirty="0" err="1" smtClean="0"/>
              <a:t>bedingungen</a:t>
            </a:r>
            <a:r>
              <a:rPr lang="de-DE" sz="2000" dirty="0" smtClean="0"/>
              <a:t> (</a:t>
            </a:r>
            <a:r>
              <a:rPr lang="de-DE" sz="2000" dirty="0" smtClean="0">
                <a:solidFill>
                  <a:schemeClr val="accent5">
                    <a:lumMod val="50000"/>
                  </a:schemeClr>
                </a:solidFill>
              </a:rPr>
              <a:t>VBVG</a:t>
            </a:r>
            <a:r>
              <a:rPr lang="de-DE" sz="2000" dirty="0" smtClean="0"/>
              <a:t>, neues fachliches  </a:t>
            </a:r>
            <a:r>
              <a:rPr lang="de-DE" sz="2000" dirty="0" err="1" smtClean="0"/>
              <a:t>Pauschalenmodell</a:t>
            </a:r>
            <a:r>
              <a:rPr lang="de-DE" sz="2000" dirty="0" smtClean="0"/>
              <a:t>)</a:t>
            </a:r>
          </a:p>
        </p:txBody>
      </p:sp>
      <p:sp>
        <p:nvSpPr>
          <p:cNvPr id="15" name="Rechteck 14"/>
          <p:cNvSpPr/>
          <p:nvPr/>
        </p:nvSpPr>
        <p:spPr>
          <a:xfrm>
            <a:off x="251520" y="4581128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/>
            <a:r>
              <a:rPr lang="de-DE" b="1" dirty="0" smtClean="0"/>
              <a:t>► 	</a:t>
            </a:r>
            <a:r>
              <a:rPr lang="de-DE" sz="2000" dirty="0" smtClean="0"/>
              <a:t>Ansprüche von KlientInnen an die Leistung </a:t>
            </a:r>
            <a:r>
              <a:rPr lang="de-DE" sz="2000" dirty="0" smtClean="0">
                <a:solidFill>
                  <a:schemeClr val="accent5">
                    <a:lumMod val="50000"/>
                  </a:schemeClr>
                </a:solidFill>
              </a:rPr>
              <a:t>(BGB,SGB)</a:t>
            </a:r>
          </a:p>
        </p:txBody>
      </p:sp>
      <p:sp>
        <p:nvSpPr>
          <p:cNvPr id="16" name="Rechteck 15"/>
          <p:cNvSpPr/>
          <p:nvPr/>
        </p:nvSpPr>
        <p:spPr>
          <a:xfrm>
            <a:off x="251520" y="5445224"/>
            <a:ext cx="4104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/>
            <a:r>
              <a:rPr lang="de-DE" sz="2000" b="1" dirty="0" smtClean="0"/>
              <a:t>► 	</a:t>
            </a:r>
            <a:r>
              <a:rPr lang="de-DE" sz="2000" dirty="0" smtClean="0"/>
              <a:t>Regelung für Geeignete Stellen (zunächst Modellprojekte (</a:t>
            </a:r>
            <a:r>
              <a:rPr lang="de-DE" sz="2000" dirty="0" smtClean="0">
                <a:solidFill>
                  <a:schemeClr val="accent5">
                    <a:lumMod val="50000"/>
                  </a:schemeClr>
                </a:solidFill>
              </a:rPr>
              <a:t>BGB, SGB</a:t>
            </a:r>
            <a:r>
              <a:rPr lang="de-DE" sz="2000" dirty="0" smtClean="0"/>
              <a:t>)</a:t>
            </a:r>
            <a:endParaRPr lang="de-DE" sz="2000" dirty="0"/>
          </a:p>
        </p:txBody>
      </p:sp>
      <p:sp>
        <p:nvSpPr>
          <p:cNvPr id="17" name="Rechteck 16"/>
          <p:cNvSpPr/>
          <p:nvPr/>
        </p:nvSpPr>
        <p:spPr>
          <a:xfrm>
            <a:off x="4716016" y="1988840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/>
              <a:t>Wirkungen für Praxis</a:t>
            </a:r>
          </a:p>
        </p:txBody>
      </p:sp>
      <p:sp>
        <p:nvSpPr>
          <p:cNvPr id="18" name="Rechteck 17"/>
          <p:cNvSpPr/>
          <p:nvPr/>
        </p:nvSpPr>
        <p:spPr>
          <a:xfrm>
            <a:off x="4716016" y="2564904"/>
            <a:ext cx="41764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 smtClean="0"/>
              <a:t>► 	</a:t>
            </a:r>
            <a:r>
              <a:rPr lang="de-DE" sz="2000" dirty="0" smtClean="0"/>
              <a:t>Qualitätsgrundlage,</a:t>
            </a:r>
            <a:br>
              <a:rPr lang="de-DE" sz="2000" dirty="0" smtClean="0"/>
            </a:br>
            <a:r>
              <a:rPr lang="de-DE" sz="2000" dirty="0" smtClean="0"/>
              <a:t>	Entwicklung von Fachlichkeit </a:t>
            </a:r>
            <a:br>
              <a:rPr lang="de-DE" sz="2000" dirty="0" smtClean="0"/>
            </a:br>
            <a:r>
              <a:rPr lang="de-DE" sz="2000" dirty="0" smtClean="0"/>
              <a:t>	zum  Nutzen der KlientInnen</a:t>
            </a:r>
          </a:p>
        </p:txBody>
      </p:sp>
      <p:sp>
        <p:nvSpPr>
          <p:cNvPr id="19" name="Rechteck 18"/>
          <p:cNvSpPr/>
          <p:nvPr/>
        </p:nvSpPr>
        <p:spPr>
          <a:xfrm>
            <a:off x="4716016" y="3573016"/>
            <a:ext cx="4427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 smtClean="0"/>
              <a:t>► 	</a:t>
            </a:r>
            <a:r>
              <a:rPr lang="de-DE" sz="2000" dirty="0" smtClean="0"/>
              <a:t>Qualifikation; Qualitätsgrundlage</a:t>
            </a:r>
            <a:br>
              <a:rPr lang="de-DE" sz="2000" dirty="0" smtClean="0"/>
            </a:br>
            <a:r>
              <a:rPr lang="de-DE" sz="2000" dirty="0" smtClean="0"/>
              <a:t>	Nachwuchsförderung</a:t>
            </a:r>
            <a:endParaRPr lang="de-DE" sz="2000" dirty="0"/>
          </a:p>
        </p:txBody>
      </p:sp>
      <p:sp>
        <p:nvSpPr>
          <p:cNvPr id="20" name="Rechteck 19"/>
          <p:cNvSpPr/>
          <p:nvPr/>
        </p:nvSpPr>
        <p:spPr>
          <a:xfrm>
            <a:off x="4716016" y="4581128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 smtClean="0"/>
              <a:t>► </a:t>
            </a:r>
            <a:r>
              <a:rPr lang="de-DE" sz="2000" dirty="0" smtClean="0"/>
              <a:t>	soziales Modell versus</a:t>
            </a:r>
            <a:br>
              <a:rPr lang="de-DE" sz="2000" dirty="0" smtClean="0"/>
            </a:br>
            <a:r>
              <a:rPr lang="de-DE" sz="2000" dirty="0" smtClean="0"/>
              <a:t>	Fürsorge (Forderung der BRK)  </a:t>
            </a:r>
          </a:p>
        </p:txBody>
      </p:sp>
      <p:sp>
        <p:nvSpPr>
          <p:cNvPr id="21" name="Rechteck 20"/>
          <p:cNvSpPr/>
          <p:nvPr/>
        </p:nvSpPr>
        <p:spPr>
          <a:xfrm>
            <a:off x="4716016" y="5445224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 smtClean="0"/>
              <a:t>► </a:t>
            </a:r>
            <a:r>
              <a:rPr lang="de-DE" sz="2000" dirty="0" smtClean="0"/>
              <a:t>	Schwelle senken zum Zugang</a:t>
            </a:r>
            <a:br>
              <a:rPr lang="de-DE" sz="2000" dirty="0" smtClean="0"/>
            </a:br>
            <a:r>
              <a:rPr lang="de-DE" sz="2000" dirty="0" smtClean="0"/>
              <a:t>	zu Besorgungsleistungen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1520" y="1700808"/>
            <a:ext cx="85689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ym typeface="Wingdings"/>
              </a:rPr>
              <a:t></a:t>
            </a:r>
            <a:r>
              <a:rPr lang="de-DE" sz="2800" dirty="0" smtClean="0">
                <a:sym typeface="Wingdings"/>
              </a:rPr>
              <a:t> 	</a:t>
            </a:r>
            <a:r>
              <a:rPr lang="de-DE" sz="2400" dirty="0" smtClean="0">
                <a:sym typeface="Wingdings"/>
              </a:rPr>
              <a:t>Es gibt gute Qualität in der Betreuung – </a:t>
            </a:r>
            <a:br>
              <a:rPr lang="de-DE" sz="2400" dirty="0" smtClean="0">
                <a:sym typeface="Wingdings"/>
              </a:rPr>
            </a:br>
            <a:r>
              <a:rPr lang="de-DE" sz="2400" dirty="0" smtClean="0">
                <a:sym typeface="Wingdings"/>
              </a:rPr>
              <a:t>	es braucht mehr und eine Einheitlichkeit.</a:t>
            </a:r>
            <a:r>
              <a:rPr lang="de-DE" sz="2400" dirty="0" smtClean="0"/>
              <a:t>.</a:t>
            </a:r>
            <a:endParaRPr lang="de-DE" sz="24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  <p:sp>
        <p:nvSpPr>
          <p:cNvPr id="7" name="Rechteck 6"/>
          <p:cNvSpPr/>
          <p:nvPr/>
        </p:nvSpPr>
        <p:spPr>
          <a:xfrm>
            <a:off x="251520" y="3429000"/>
            <a:ext cx="856895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 smtClean="0">
                <a:sym typeface="Wingdings"/>
              </a:rPr>
              <a:t> 	</a:t>
            </a:r>
            <a:r>
              <a:rPr lang="de-DE" sz="2400" dirty="0" smtClean="0">
                <a:sym typeface="Wingdings"/>
              </a:rPr>
              <a:t>Dafür sind </a:t>
            </a:r>
            <a:r>
              <a:rPr lang="de-DE" sz="2400" dirty="0" smtClean="0">
                <a:sym typeface="Wingdings"/>
              </a:rPr>
              <a:t>s</a:t>
            </a:r>
            <a:r>
              <a:rPr lang="de-DE" sz="2400" dirty="0" smtClean="0"/>
              <a:t>trukturelle </a:t>
            </a:r>
            <a:r>
              <a:rPr lang="de-DE" sz="2400" dirty="0" smtClean="0"/>
              <a:t>Verbesserungen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	</a:t>
            </a:r>
            <a:r>
              <a:rPr lang="de-DE" sz="2400" dirty="0" smtClean="0"/>
              <a:t>n</a:t>
            </a:r>
            <a:r>
              <a:rPr lang="de-DE" sz="2400" dirty="0" smtClean="0"/>
              <a:t>otwendig und überfällig</a:t>
            </a:r>
            <a:r>
              <a:rPr lang="de-DE" sz="2400" dirty="0" smtClean="0"/>
              <a:t>,  </a:t>
            </a:r>
          </a:p>
        </p:txBody>
      </p:sp>
      <p:sp>
        <p:nvSpPr>
          <p:cNvPr id="8" name="Rechteck 7"/>
          <p:cNvSpPr/>
          <p:nvPr/>
        </p:nvSpPr>
        <p:spPr>
          <a:xfrm>
            <a:off x="251520" y="4509120"/>
            <a:ext cx="856895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 smtClean="0">
                <a:sym typeface="Wingdings"/>
              </a:rPr>
              <a:t> </a:t>
            </a:r>
            <a:r>
              <a:rPr lang="de-DE" sz="2800" b="1" dirty="0" smtClean="0">
                <a:sym typeface="Wingdings"/>
              </a:rPr>
              <a:t>	</a:t>
            </a:r>
            <a:r>
              <a:rPr lang="de-DE" sz="2400" dirty="0" smtClean="0">
                <a:sym typeface="Wingdings"/>
              </a:rPr>
              <a:t>Voraussetzung für alles ist eine Verbesserung der</a:t>
            </a:r>
            <a:br>
              <a:rPr lang="de-DE" sz="2400" dirty="0" smtClean="0">
                <a:sym typeface="Wingdings"/>
              </a:rPr>
            </a:br>
            <a:r>
              <a:rPr lang="de-DE" sz="2400" dirty="0" smtClean="0">
                <a:sym typeface="Wingdings"/>
              </a:rPr>
              <a:t>	materiellen Lage, um …</a:t>
            </a:r>
            <a:endParaRPr lang="de-DE" sz="2400" dirty="0" smtClean="0"/>
          </a:p>
        </p:txBody>
      </p:sp>
      <p:sp>
        <p:nvSpPr>
          <p:cNvPr id="10" name="Textfeld 9"/>
          <p:cNvSpPr txBox="1"/>
          <p:nvPr/>
        </p:nvSpPr>
        <p:spPr>
          <a:xfrm>
            <a:off x="251520" y="1196752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Fazit:</a:t>
            </a:r>
            <a:endParaRPr lang="de-DE" sz="2800" b="1" dirty="0"/>
          </a:p>
        </p:txBody>
      </p:sp>
      <p:sp>
        <p:nvSpPr>
          <p:cNvPr id="11" name="Rechteck 10"/>
          <p:cNvSpPr/>
          <p:nvPr/>
        </p:nvSpPr>
        <p:spPr>
          <a:xfrm>
            <a:off x="251520" y="5445224"/>
            <a:ext cx="86409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 smtClean="0">
                <a:sym typeface="Wingdings"/>
              </a:rPr>
              <a:t> 	</a:t>
            </a:r>
            <a:r>
              <a:rPr lang="de-DE" sz="2400" dirty="0" smtClean="0"/>
              <a:t>die Rechts- und Handlungsfähigkeit </a:t>
            </a:r>
            <a:r>
              <a:rPr lang="de-DE" sz="2400" dirty="0" smtClean="0"/>
              <a:t>unterstützen zu</a:t>
            </a:r>
            <a:br>
              <a:rPr lang="de-DE" sz="2400" dirty="0" smtClean="0"/>
            </a:br>
            <a:r>
              <a:rPr lang="de-DE" sz="2400" dirty="0" smtClean="0"/>
              <a:t>	können!</a:t>
            </a:r>
            <a:endParaRPr lang="de-DE" sz="2400" dirty="0" smtClean="0"/>
          </a:p>
        </p:txBody>
      </p:sp>
      <p:sp>
        <p:nvSpPr>
          <p:cNvPr id="13" name="Rechteck 12"/>
          <p:cNvSpPr/>
          <p:nvPr/>
        </p:nvSpPr>
        <p:spPr>
          <a:xfrm>
            <a:off x="251520" y="2708920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 smtClean="0">
                <a:sym typeface="Wingdings"/>
              </a:rPr>
              <a:t> </a:t>
            </a:r>
            <a:r>
              <a:rPr lang="de-DE" sz="2800" b="1" dirty="0" smtClean="0">
                <a:sym typeface="Wingdings"/>
              </a:rPr>
              <a:t>	</a:t>
            </a:r>
            <a:r>
              <a:rPr lang="de-DE" sz="2400" dirty="0" smtClean="0"/>
              <a:t>Qualität </a:t>
            </a:r>
            <a:r>
              <a:rPr lang="de-DE" sz="2400" dirty="0" smtClean="0"/>
              <a:t>in der Betreuung braucht eine Profession</a:t>
            </a:r>
            <a:endParaRPr lang="de-DE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1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  <p:sp>
        <p:nvSpPr>
          <p:cNvPr id="9" name="Rechteck 8"/>
          <p:cNvSpPr/>
          <p:nvPr/>
        </p:nvSpPr>
        <p:spPr>
          <a:xfrm>
            <a:off x="251520" y="2708920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dirty="0" smtClean="0"/>
              <a:t>Vielen Dank!</a:t>
            </a:r>
            <a:endParaRPr lang="de-DE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Inhaltsplatzhalter 4"/>
          <p:cNvSpPr>
            <a:spLocks noGrp="1"/>
          </p:cNvSpPr>
          <p:nvPr>
            <p:ph sz="quarter" idx="4294967295"/>
          </p:nvPr>
        </p:nvSpPr>
        <p:spPr bwMode="auto">
          <a:xfrm>
            <a:off x="251520" y="1844824"/>
            <a:ext cx="8640960" cy="4680520"/>
          </a:xfrm>
          <a:prstGeom prst="rect">
            <a:avLst/>
          </a:prstGeom>
          <a:noFill/>
          <a:ln w="28575">
            <a:solidFill>
              <a:schemeClr val="tx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b="1" dirty="0" smtClean="0">
                <a:solidFill>
                  <a:srgbClr val="C00000"/>
                </a:solidFill>
              </a:rPr>
              <a:t>Definition von Betreuung</a:t>
            </a:r>
            <a:r>
              <a:rPr lang="de-DE" b="1" dirty="0" smtClean="0">
                <a:solidFill>
                  <a:schemeClr val="tx1"/>
                </a:solidFill>
              </a:rPr>
              <a:t>	(Besorgung = Zurüstung)</a:t>
            </a:r>
            <a:br>
              <a:rPr lang="de-DE" b="1" dirty="0" smtClean="0">
                <a:solidFill>
                  <a:schemeClr val="tx1"/>
                </a:solidFill>
              </a:rPr>
            </a:br>
            <a:endParaRPr lang="de-DE" sz="800" b="1" dirty="0" smtClean="0">
              <a:solidFill>
                <a:schemeClr val="tx1"/>
              </a:solidFill>
            </a:endParaRPr>
          </a:p>
          <a:p>
            <a:pPr algn="l"/>
            <a:r>
              <a:rPr lang="de-DE" b="1" dirty="0" smtClean="0">
                <a:solidFill>
                  <a:srgbClr val="C00000"/>
                </a:solidFill>
              </a:rPr>
              <a:t>Berufsbild </a:t>
            </a:r>
            <a:r>
              <a:rPr lang="de-DE" b="1" dirty="0" smtClean="0">
                <a:solidFill>
                  <a:schemeClr val="tx1"/>
                </a:solidFill>
              </a:rPr>
              <a:t>						(Bild vom Beruf)</a:t>
            </a:r>
            <a:br>
              <a:rPr lang="de-DE" b="1" dirty="0" smtClean="0">
                <a:solidFill>
                  <a:schemeClr val="tx1"/>
                </a:solidFill>
              </a:rPr>
            </a:br>
            <a:endParaRPr lang="de-DE" sz="800" b="1" dirty="0" smtClean="0">
              <a:solidFill>
                <a:schemeClr val="tx1"/>
              </a:solidFill>
            </a:endParaRPr>
          </a:p>
          <a:p>
            <a:pPr algn="l"/>
            <a:r>
              <a:rPr lang="de-DE" b="1" dirty="0" smtClean="0">
                <a:solidFill>
                  <a:srgbClr val="C00000"/>
                </a:solidFill>
              </a:rPr>
              <a:t>Leitlinien und fachliche</a:t>
            </a:r>
            <a:r>
              <a:rPr lang="de-DE" b="1" dirty="0" smtClean="0">
                <a:solidFill>
                  <a:schemeClr val="tx1"/>
                </a:solidFill>
              </a:rPr>
              <a:t>		(Arbeitshilfen und  </a:t>
            </a:r>
            <a:r>
              <a:rPr lang="de-DE" b="1" dirty="0" err="1" smtClean="0">
                <a:solidFill>
                  <a:schemeClr val="tx1"/>
                </a:solidFill>
              </a:rPr>
              <a:t>Bewer</a:t>
            </a:r>
            <a:r>
              <a:rPr lang="de-DE" b="1" dirty="0" smtClean="0">
                <a:solidFill>
                  <a:schemeClr val="tx1"/>
                </a:solidFill>
              </a:rPr>
              <a:t>- </a:t>
            </a:r>
          </a:p>
          <a:p>
            <a:pPr algn="l"/>
            <a:r>
              <a:rPr lang="de-DE" b="1" dirty="0" smtClean="0">
                <a:solidFill>
                  <a:srgbClr val="C00000"/>
                </a:solidFill>
              </a:rPr>
              <a:t>Standards	</a:t>
            </a:r>
            <a:r>
              <a:rPr lang="de-DE" b="1" dirty="0" smtClean="0">
                <a:solidFill>
                  <a:schemeClr val="tx1"/>
                </a:solidFill>
              </a:rPr>
              <a:t>					</a:t>
            </a:r>
            <a:r>
              <a:rPr lang="de-DE" b="1" dirty="0" err="1" smtClean="0">
                <a:solidFill>
                  <a:schemeClr val="tx1"/>
                </a:solidFill>
              </a:rPr>
              <a:t>tungsmöglichkeit</a:t>
            </a:r>
            <a:r>
              <a:rPr lang="de-DE" b="1" dirty="0" smtClean="0">
                <a:solidFill>
                  <a:schemeClr val="tx1"/>
                </a:solidFill>
              </a:rPr>
              <a:t> Dritter)</a:t>
            </a:r>
            <a:br>
              <a:rPr lang="de-DE" b="1" dirty="0" smtClean="0">
                <a:solidFill>
                  <a:schemeClr val="tx1"/>
                </a:solidFill>
              </a:rPr>
            </a:br>
            <a:endParaRPr lang="de-DE" sz="800" b="1" dirty="0" smtClean="0">
              <a:solidFill>
                <a:schemeClr val="tx1"/>
              </a:solidFill>
            </a:endParaRPr>
          </a:p>
          <a:p>
            <a:pPr algn="l"/>
            <a:r>
              <a:rPr lang="de-DE" b="1" dirty="0" smtClean="0">
                <a:solidFill>
                  <a:srgbClr val="C00000"/>
                </a:solidFill>
              </a:rPr>
              <a:t>Berufsethik </a:t>
            </a:r>
            <a:r>
              <a:rPr lang="de-DE" b="1" dirty="0" smtClean="0">
                <a:solidFill>
                  <a:schemeClr val="tx1"/>
                </a:solidFill>
              </a:rPr>
              <a:t>						(ethische Standards)</a:t>
            </a:r>
            <a:br>
              <a:rPr lang="de-DE" b="1" dirty="0" smtClean="0">
                <a:solidFill>
                  <a:schemeClr val="tx1"/>
                </a:solidFill>
              </a:rPr>
            </a:br>
            <a:endParaRPr lang="de-DE" sz="800" b="1" dirty="0" smtClean="0">
              <a:solidFill>
                <a:schemeClr val="tx1"/>
              </a:solidFill>
            </a:endParaRPr>
          </a:p>
          <a:p>
            <a:pPr algn="l"/>
            <a:r>
              <a:rPr lang="de-DE" b="1" dirty="0" smtClean="0">
                <a:solidFill>
                  <a:srgbClr val="C00000"/>
                </a:solidFill>
              </a:rPr>
              <a:t>Betreuungsmanagement</a:t>
            </a:r>
            <a:r>
              <a:rPr lang="de-DE" b="1" dirty="0" smtClean="0">
                <a:solidFill>
                  <a:schemeClr val="tx1"/>
                </a:solidFill>
              </a:rPr>
              <a:t> 	(Management der Besorgung)</a:t>
            </a:r>
            <a:br>
              <a:rPr lang="de-DE" b="1" dirty="0" smtClean="0">
                <a:solidFill>
                  <a:schemeClr val="tx1"/>
                </a:solidFill>
              </a:rPr>
            </a:br>
            <a:endParaRPr lang="de-DE" sz="800" b="1" dirty="0" smtClean="0">
              <a:solidFill>
                <a:schemeClr val="tx1"/>
              </a:solidFill>
            </a:endParaRPr>
          </a:p>
          <a:p>
            <a:r>
              <a:rPr lang="de-DE" b="1" dirty="0" smtClean="0">
                <a:solidFill>
                  <a:srgbClr val="C00000"/>
                </a:solidFill>
              </a:rPr>
              <a:t>Berufsordnung </a:t>
            </a:r>
            <a:r>
              <a:rPr lang="de-DE" b="1" dirty="0" smtClean="0">
                <a:solidFill>
                  <a:schemeClr val="tx1"/>
                </a:solidFill>
              </a:rPr>
              <a:t>				(berufliche Regelugen)</a:t>
            </a:r>
            <a:br>
              <a:rPr lang="de-DE" b="1" dirty="0" smtClean="0">
                <a:solidFill>
                  <a:schemeClr val="tx1"/>
                </a:solidFill>
              </a:rPr>
            </a:br>
            <a:endParaRPr lang="de-DE" sz="800" b="1" dirty="0" smtClean="0">
              <a:solidFill>
                <a:schemeClr val="tx1"/>
              </a:solidFill>
            </a:endParaRPr>
          </a:p>
          <a:p>
            <a:r>
              <a:rPr lang="de-DE" b="1" dirty="0" smtClean="0">
                <a:solidFill>
                  <a:srgbClr val="C00000"/>
                </a:solidFill>
              </a:rPr>
              <a:t>Beschwerdemanagement</a:t>
            </a:r>
            <a:r>
              <a:rPr lang="de-DE" b="1" dirty="0" smtClean="0">
                <a:solidFill>
                  <a:schemeClr val="tx1"/>
                </a:solidFill>
              </a:rPr>
              <a:t> 	(Verhältnis von Regelungen</a:t>
            </a:r>
            <a:br>
              <a:rPr lang="de-DE" b="1" dirty="0" smtClean="0">
                <a:solidFill>
                  <a:schemeClr val="tx1"/>
                </a:solidFill>
              </a:rPr>
            </a:br>
            <a:r>
              <a:rPr lang="de-DE" b="1" dirty="0" smtClean="0">
                <a:solidFill>
                  <a:schemeClr val="tx1"/>
                </a:solidFill>
              </a:rPr>
              <a:t>									und </a:t>
            </a:r>
            <a:r>
              <a:rPr lang="de-DE" b="1" dirty="0" err="1" smtClean="0">
                <a:solidFill>
                  <a:schemeClr val="tx1"/>
                </a:solidFill>
              </a:rPr>
              <a:t>Qutcome</a:t>
            </a:r>
            <a:r>
              <a:rPr lang="de-DE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de-DE" b="1" dirty="0" smtClean="0">
                <a:solidFill>
                  <a:schemeClr val="tx1"/>
                </a:solidFill>
              </a:rPr>
              <a:t>….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660232" y="6581001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Förter-Vondey, 04/15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51520" y="112474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C00000"/>
                </a:solidFill>
              </a:rPr>
              <a:t>Qualität in der Betreuung - Betreuungspraxis</a:t>
            </a:r>
            <a:endParaRPr lang="de-DE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164288" y="63813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Förter-Vondey, 03/14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51520" y="1124744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C00000"/>
                </a:solidFill>
              </a:rPr>
              <a:t>Qualität in der Betreuung - Betreuungsmanagement</a:t>
            </a:r>
            <a:endParaRPr lang="de-DE" sz="24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179388" y="1772816"/>
          <a:ext cx="8712968" cy="4896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620"/>
                <a:gridCol w="4248348"/>
              </a:tblGrid>
              <a:tr h="802846">
                <a:tc>
                  <a:txBody>
                    <a:bodyPr/>
                    <a:lstStyle/>
                    <a:p>
                      <a:pPr algn="ctr"/>
                      <a:r>
                        <a:rPr lang="de-DE" sz="22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Prinzipien</a:t>
                      </a:r>
                      <a:r>
                        <a:rPr lang="de-DE" sz="2200" b="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22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Betreuung</a:t>
                      </a:r>
                      <a:endParaRPr lang="de-DE" sz="22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Prinzipien</a:t>
                      </a:r>
                      <a:r>
                        <a:rPr lang="de-DE" sz="2200" b="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Betreuungsmanagement</a:t>
                      </a:r>
                      <a:endParaRPr lang="de-DE" sz="22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7464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Besorgung</a:t>
                      </a: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 von Angelegenheiten</a:t>
                      </a:r>
                      <a:endParaRPr lang="de-DE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Management der „internen Disposition“ und Versorgung</a:t>
                      </a:r>
                      <a:endParaRPr lang="de-DE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38619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Persönliche Betreuung,</a:t>
                      </a: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de-DE" sz="20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Selbständigkeitsprinzip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Nutzerorientierung, </a:t>
                      </a:r>
                      <a:br>
                        <a:rPr lang="de-DE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gemeinsame „Produktion“</a:t>
                      </a:r>
                      <a:endParaRPr lang="de-DE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5975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Wohl und Wille beachten, Besprechungspflicht</a:t>
                      </a:r>
                    </a:p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(Selbstbestimmung, Menschenwürde)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Handeln nach Vereinbarung,</a:t>
                      </a: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de-DE" sz="2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prozedurale Fairness (Selbstbestimmung)</a:t>
                      </a:r>
                      <a:endParaRPr lang="de-DE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70134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„Rehabilitationsauftrag“</a:t>
                      </a:r>
                      <a:br>
                        <a:rPr lang="de-DE" sz="20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(Zugang zur Teilhabe sichern)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Produktorientierung (Wohlfahrt)</a:t>
                      </a:r>
                      <a:endParaRPr lang="de-DE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78781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Erforderlichkeitsgrundsatz</a:t>
                      </a:r>
                      <a:br>
                        <a:rPr lang="de-DE" sz="20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(nur </a:t>
                      </a:r>
                      <a:r>
                        <a:rPr lang="de-DE" sz="2000" i="1" dirty="0" smtClean="0">
                          <a:solidFill>
                            <a:schemeClr val="tx1"/>
                          </a:solidFill>
                        </a:rPr>
                        <a:t>Notwendiges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 zurüsten)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Qualitätssicherung in allen Schritten des BM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Inhaltsplatzhalter 4"/>
          <p:cNvSpPr>
            <a:spLocks noGrp="1"/>
          </p:cNvSpPr>
          <p:nvPr>
            <p:ph sz="quarter" idx="4294967295"/>
          </p:nvPr>
        </p:nvSpPr>
        <p:spPr bwMode="auto">
          <a:xfrm>
            <a:off x="251520" y="2564904"/>
            <a:ext cx="8640960" cy="936104"/>
          </a:xfrm>
          <a:prstGeom prst="rect">
            <a:avLst/>
          </a:prstGeom>
          <a:noFill/>
          <a:ln w="0"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800" b="1" dirty="0" smtClean="0">
                <a:solidFill>
                  <a:schemeClr val="tx1"/>
                </a:solidFill>
              </a:rPr>
              <a:t>	</a:t>
            </a:r>
            <a:r>
              <a:rPr lang="de-DE" b="1" dirty="0" smtClean="0">
                <a:solidFill>
                  <a:schemeClr val="tx1"/>
                </a:solidFill>
              </a:rPr>
              <a:t>Qualität in der Betreuung wird behindert durch strukturelle Mängel.</a:t>
            </a:r>
            <a:endParaRPr lang="de-DE" sz="800" b="1" dirty="0" smtClean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012160" y="1268761"/>
            <a:ext cx="1008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 smtClean="0">
                <a:solidFill>
                  <a:srgbClr val="990000"/>
                </a:solidFill>
                <a:sym typeface="Wingdings"/>
              </a:rPr>
              <a:t></a:t>
            </a:r>
            <a:endParaRPr lang="de-DE" sz="3600" dirty="0"/>
          </a:p>
        </p:txBody>
      </p:sp>
      <p:sp>
        <p:nvSpPr>
          <p:cNvPr id="8" name="Textfeld 7"/>
          <p:cNvSpPr txBox="1"/>
          <p:nvPr/>
        </p:nvSpPr>
        <p:spPr>
          <a:xfrm>
            <a:off x="3995936" y="63813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Förter-Vondey, 04/15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251520" y="1340768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990000"/>
                </a:solidFill>
              </a:rPr>
              <a:t>Vorbemerkung</a:t>
            </a:r>
            <a:endParaRPr lang="de-DE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Inhaltsplatzhalter 4"/>
          <p:cNvSpPr>
            <a:spLocks noGrp="1"/>
          </p:cNvSpPr>
          <p:nvPr>
            <p:ph sz="quarter" idx="4294967295"/>
          </p:nvPr>
        </p:nvSpPr>
        <p:spPr bwMode="auto">
          <a:xfrm>
            <a:off x="251520" y="2420888"/>
            <a:ext cx="8640960" cy="1800200"/>
          </a:xfrm>
          <a:prstGeom prst="rect">
            <a:avLst/>
          </a:prstGeom>
          <a:noFill/>
          <a:ln w="0"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800" b="1" dirty="0" smtClean="0">
                <a:solidFill>
                  <a:schemeClr val="tx1"/>
                </a:solidFill>
              </a:rPr>
              <a:t>	</a:t>
            </a:r>
            <a:r>
              <a:rPr lang="de-DE" b="1" dirty="0" smtClean="0"/>
              <a:t>Der Ausgangspunkt von Überlegungen für </a:t>
            </a:r>
            <a:r>
              <a:rPr lang="de-DE" b="1" dirty="0" smtClean="0"/>
              <a:t>strukturelle Verbesserungen </a:t>
            </a:r>
            <a:r>
              <a:rPr lang="de-DE" b="1" dirty="0" smtClean="0"/>
              <a:t>muss 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die </a:t>
            </a:r>
            <a:r>
              <a:rPr lang="de-DE" b="1" dirty="0" smtClean="0"/>
              <a:t>Qualität der Betreuung sein, 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die </a:t>
            </a:r>
            <a:r>
              <a:rPr lang="de-DE" b="1" dirty="0" smtClean="0"/>
              <a:t>bei den KlientInnen ankommen soll.</a:t>
            </a:r>
            <a:endParaRPr lang="de-DE" sz="2000" b="1" dirty="0" smtClean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012160" y="1268760"/>
            <a:ext cx="1008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 smtClean="0">
                <a:solidFill>
                  <a:srgbClr val="990000"/>
                </a:solidFill>
                <a:sym typeface="Wingdings"/>
              </a:rPr>
              <a:t></a:t>
            </a:r>
            <a:endParaRPr lang="de-DE" sz="3600" dirty="0"/>
          </a:p>
        </p:txBody>
      </p:sp>
      <p:sp>
        <p:nvSpPr>
          <p:cNvPr id="8" name="Textfeld 7"/>
          <p:cNvSpPr txBox="1"/>
          <p:nvPr/>
        </p:nvSpPr>
        <p:spPr>
          <a:xfrm>
            <a:off x="3995936" y="63813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Förter-Vondey, 04/15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251520" y="1340768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990000"/>
                </a:solidFill>
              </a:rPr>
              <a:t>Vorbemerkung</a:t>
            </a:r>
            <a:endParaRPr lang="de-DE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Inhaltsplatzhalter 4"/>
          <p:cNvSpPr>
            <a:spLocks noGrp="1"/>
          </p:cNvSpPr>
          <p:nvPr>
            <p:ph sz="quarter" idx="4294967295"/>
          </p:nvPr>
        </p:nvSpPr>
        <p:spPr bwMode="auto">
          <a:xfrm>
            <a:off x="251520" y="2348880"/>
            <a:ext cx="8640960" cy="1296144"/>
          </a:xfrm>
          <a:prstGeom prst="rect">
            <a:avLst/>
          </a:prstGeom>
          <a:noFill/>
          <a:ln w="0"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800" b="1" dirty="0" smtClean="0">
                <a:solidFill>
                  <a:schemeClr val="tx1"/>
                </a:solidFill>
              </a:rPr>
              <a:t>	</a:t>
            </a:r>
            <a:r>
              <a:rPr lang="de-DE" b="1" dirty="0" smtClean="0">
                <a:solidFill>
                  <a:schemeClr val="tx1"/>
                </a:solidFill>
              </a:rPr>
              <a:t>Es besteht ein Zusammenhang zwischen Qualität, strukturellen Mängeln und der geltenden Rechtslage!</a:t>
            </a:r>
            <a:endParaRPr lang="de-DE" sz="2000" dirty="0" smtClean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95936" y="63813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Förter-Vondey, 04/15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51520" y="1340768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990000"/>
                </a:solidFill>
              </a:rPr>
              <a:t>Vorbemerkung</a:t>
            </a:r>
            <a:endParaRPr lang="de-DE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012160" y="1268760"/>
            <a:ext cx="8640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 smtClean="0">
                <a:solidFill>
                  <a:srgbClr val="990000"/>
                </a:solidFill>
                <a:sym typeface="Wingdings"/>
              </a:rPr>
              <a:t></a:t>
            </a:r>
            <a:endParaRPr lang="de-DE" sz="3600" dirty="0"/>
          </a:p>
        </p:txBody>
      </p:sp>
      <p:sp>
        <p:nvSpPr>
          <p:cNvPr id="8" name="Textfeld 7"/>
          <p:cNvSpPr txBox="1"/>
          <p:nvPr/>
        </p:nvSpPr>
        <p:spPr>
          <a:xfrm>
            <a:off x="611560" y="5949280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*Georg </a:t>
            </a:r>
            <a:r>
              <a:rPr lang="de-DE" sz="1200" dirty="0" err="1" smtClean="0"/>
              <a:t>Lütter</a:t>
            </a:r>
            <a:r>
              <a:rPr lang="de-DE" sz="1200" dirty="0" smtClean="0"/>
              <a:t>, Referatsleiter für Betreuungsrecht im BMJV, in: </a:t>
            </a:r>
            <a:r>
              <a:rPr lang="de-DE" sz="1200" dirty="0" err="1" smtClean="0"/>
              <a:t>aspekte</a:t>
            </a:r>
            <a:r>
              <a:rPr lang="de-DE" sz="1200" dirty="0" smtClean="0"/>
              <a:t>, März 2015</a:t>
            </a:r>
            <a:endParaRPr lang="de-DE" sz="1200" dirty="0"/>
          </a:p>
        </p:txBody>
      </p:sp>
      <p:sp>
        <p:nvSpPr>
          <p:cNvPr id="10" name="Textfeld 9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  <p:sp>
        <p:nvSpPr>
          <p:cNvPr id="12" name="Rechteck 11"/>
          <p:cNvSpPr/>
          <p:nvPr/>
        </p:nvSpPr>
        <p:spPr>
          <a:xfrm>
            <a:off x="251520" y="4005064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365125"/>
            <a:r>
              <a:rPr lang="de-DE" dirty="0" smtClean="0"/>
              <a:t>	Es wird Bezug genommen auf die vom BMJV geplante Vergabe einer Untersuchung zur Frage, „…ob es strukturelle Mängel in der tatsächlichen Betreuungspraxis gibt und – falls das so ist – inwieweit solche Mängel mit der geltenden Rechtslage zusammenhängen.“*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6012160" y="1268760"/>
            <a:ext cx="1008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 smtClean="0">
                <a:solidFill>
                  <a:srgbClr val="990000"/>
                </a:solidFill>
                <a:sym typeface="Wingdings"/>
              </a:rPr>
              <a:t></a:t>
            </a:r>
            <a:endParaRPr lang="de-DE" sz="3600" dirty="0"/>
          </a:p>
        </p:txBody>
      </p:sp>
      <p:sp>
        <p:nvSpPr>
          <p:cNvPr id="10" name="Textfeld 9"/>
          <p:cNvSpPr txBox="1"/>
          <p:nvPr/>
        </p:nvSpPr>
        <p:spPr>
          <a:xfrm>
            <a:off x="251520" y="2348880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	Nur die Berufsinhaber sind in der Lage, Qualität in der 	Betreuungspraxis zu erarbeiten, umzusetzen und zu </a:t>
            </a:r>
            <a:br>
              <a:rPr lang="de-DE" sz="2400" b="1" dirty="0" smtClean="0"/>
            </a:br>
            <a:r>
              <a:rPr lang="de-DE" sz="2400" b="1" dirty="0" smtClean="0"/>
              <a:t>	sichern –</a:t>
            </a:r>
            <a:br>
              <a:rPr lang="de-DE" sz="2400" b="1" dirty="0" smtClean="0"/>
            </a:br>
            <a:r>
              <a:rPr lang="de-DE" sz="2400" b="1" dirty="0" smtClean="0"/>
              <a:t>	auf der Grundlage entsprechender Strukturen 	und</a:t>
            </a:r>
            <a:br>
              <a:rPr lang="de-DE" sz="2400" b="1" dirty="0" smtClean="0"/>
            </a:br>
            <a:r>
              <a:rPr lang="de-DE" sz="2400" b="1" dirty="0" smtClean="0"/>
              <a:t>	gesetzlicher Rahmenbedingungen.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51520" y="6093296"/>
            <a:ext cx="7056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* Bernd Schulte zitiert in einem Aufsatz Justizminister Engelhard 1988 auf dem Juristentag</a:t>
            </a:r>
            <a:endParaRPr lang="de-DE" sz="1200" dirty="0"/>
          </a:p>
        </p:txBody>
      </p:sp>
      <p:sp>
        <p:nvSpPr>
          <p:cNvPr id="11" name="Textfeld 10"/>
          <p:cNvSpPr txBox="1"/>
          <p:nvPr/>
        </p:nvSpPr>
        <p:spPr>
          <a:xfrm>
            <a:off x="3995936" y="63813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Förter-Vondey, 04/15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  <p:sp>
        <p:nvSpPr>
          <p:cNvPr id="13" name="Rechteck 12"/>
          <p:cNvSpPr/>
          <p:nvPr/>
        </p:nvSpPr>
        <p:spPr>
          <a:xfrm>
            <a:off x="251520" y="4437112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	„… so waren die Träger des Reformanliegens (BtG) nicht in erster 	Linie (…) 	nicht so sehr die Juristen, nein, es waren die Angehörigen der medizinischen</a:t>
            </a:r>
            <a:br>
              <a:rPr lang="de-DE" dirty="0" smtClean="0"/>
            </a:br>
            <a:r>
              <a:rPr lang="de-DE" dirty="0" smtClean="0"/>
              <a:t> 	und Sozialen Berufe…“*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251520" y="1340768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990000"/>
                </a:solidFill>
              </a:rPr>
              <a:t>Vorbemerkung</a:t>
            </a:r>
            <a:endParaRPr lang="de-DE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8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251520" y="2636912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990000"/>
                </a:solidFill>
              </a:rPr>
              <a:t>2. Aufgabenstellung von Betreuung </a:t>
            </a:r>
            <a:br>
              <a:rPr lang="de-DE" sz="2800" b="1" dirty="0" smtClean="0">
                <a:solidFill>
                  <a:srgbClr val="990000"/>
                </a:solidFill>
              </a:rPr>
            </a:br>
            <a:r>
              <a:rPr lang="de-DE" sz="2800" b="1" dirty="0" smtClean="0">
                <a:solidFill>
                  <a:srgbClr val="990000"/>
                </a:solidFill>
              </a:rPr>
              <a:t>als Humandienstleistung</a:t>
            </a:r>
            <a:endParaRPr lang="de-DE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95936" y="63813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Förter-Vondey, 04/15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Inhaltsplatzhalter 4"/>
          <p:cNvSpPr>
            <a:spLocks noGrp="1"/>
          </p:cNvSpPr>
          <p:nvPr>
            <p:ph sz="quarter" idx="4294967295"/>
          </p:nvPr>
        </p:nvSpPr>
        <p:spPr bwMode="auto">
          <a:xfrm>
            <a:off x="251520" y="2276872"/>
            <a:ext cx="8640960" cy="3456384"/>
          </a:xfrm>
          <a:prstGeom prst="rect">
            <a:avLst/>
          </a:prstGeom>
          <a:noFill/>
          <a:ln w="28575">
            <a:solidFill>
              <a:schemeClr val="tx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ideelle persönliche Leistung, nicht lagerfähig</a:t>
            </a: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nicht voraus beurteilbar</a:t>
            </a: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angewiesen auf </a:t>
            </a:r>
            <a:r>
              <a:rPr lang="de-DE" i="1" dirty="0" smtClean="0">
                <a:solidFill>
                  <a:schemeClr val="tx1"/>
                </a:solidFill>
              </a:rPr>
              <a:t>Compliance und Zusammenarbeit</a:t>
            </a: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besondere Herangehensweisen (Verfahren)</a:t>
            </a: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Qualität in eigener Verantwortung</a:t>
            </a:r>
          </a:p>
          <a:p>
            <a:r>
              <a:rPr lang="de-DE" i="1" dirty="0" smtClean="0">
                <a:solidFill>
                  <a:schemeClr val="tx1"/>
                </a:solidFill>
              </a:rPr>
              <a:t>+	</a:t>
            </a:r>
            <a:r>
              <a:rPr lang="de-DE" dirty="0" smtClean="0">
                <a:solidFill>
                  <a:srgbClr val="C00000"/>
                </a:solidFill>
              </a:rPr>
              <a:t>Schutz , Vertretung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+	</a:t>
            </a:r>
            <a:r>
              <a:rPr lang="de-DE" b="1" dirty="0" smtClean="0">
                <a:solidFill>
                  <a:srgbClr val="C00000"/>
                </a:solidFill>
              </a:rPr>
              <a:t>besondere Kundenposition/-</a:t>
            </a:r>
            <a:r>
              <a:rPr lang="de-DE" b="1" dirty="0" err="1" smtClean="0">
                <a:solidFill>
                  <a:srgbClr val="C00000"/>
                </a:solidFill>
              </a:rPr>
              <a:t>beziehung</a:t>
            </a:r>
            <a:r>
              <a:rPr lang="de-DE" b="1" dirty="0" smtClean="0">
                <a:solidFill>
                  <a:srgbClr val="C00000"/>
                </a:solidFill>
              </a:rPr>
              <a:t>: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51520" y="1196752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990000"/>
                </a:solidFill>
              </a:rPr>
              <a:t>Aufgabenstellung - </a:t>
            </a:r>
          </a:p>
          <a:p>
            <a:pPr algn="ctr"/>
            <a:r>
              <a:rPr lang="de-DE" sz="2800" b="1" dirty="0" smtClean="0">
                <a:solidFill>
                  <a:srgbClr val="990000"/>
                </a:solidFill>
              </a:rPr>
              <a:t>Betreuung als Humandienstleistung</a:t>
            </a:r>
            <a:endParaRPr lang="de-DE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95936" y="63813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Förter-Vondey, 04/15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  <p:sp>
        <p:nvSpPr>
          <p:cNvPr id="8" name="Pfeil nach rechts 7"/>
          <p:cNvSpPr/>
          <p:nvPr/>
        </p:nvSpPr>
        <p:spPr bwMode="auto">
          <a:xfrm>
            <a:off x="7164288" y="4941168"/>
            <a:ext cx="936104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 Unicode M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251520" y="2276872"/>
            <a:ext cx="8568952" cy="40318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de-DE" sz="2400" dirty="0" smtClean="0"/>
              <a:t>	„Die Betreuung umfasst alle Tätigkeiten, die erforderlich sind, um die </a:t>
            </a:r>
            <a:r>
              <a:rPr lang="de-DE" sz="2400" dirty="0" smtClean="0">
                <a:solidFill>
                  <a:srgbClr val="C00000"/>
                </a:solidFill>
              </a:rPr>
              <a:t>Angelegenheiten</a:t>
            </a:r>
            <a:r>
              <a:rPr lang="de-DE" sz="2400" dirty="0" smtClean="0"/>
              <a:t> des Betreuten (…) rechtlich zu </a:t>
            </a:r>
            <a:r>
              <a:rPr lang="de-DE" sz="2400" dirty="0" smtClean="0">
                <a:solidFill>
                  <a:srgbClr val="C00000"/>
                </a:solidFill>
              </a:rPr>
              <a:t>besorgen</a:t>
            </a:r>
            <a:r>
              <a:rPr lang="de-DE" sz="2400" dirty="0" smtClean="0"/>
              <a:t> (§ 1901 Abs.1 BGB).“</a:t>
            </a:r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de-DE" sz="2400" dirty="0" smtClean="0"/>
              <a:t>	</a:t>
            </a:r>
            <a:r>
              <a:rPr lang="de-DE" sz="2400" b="1" dirty="0" smtClean="0">
                <a:solidFill>
                  <a:srgbClr val="C00000"/>
                </a:solidFill>
              </a:rPr>
              <a:t>Angelegenheiten:</a:t>
            </a:r>
            <a:r>
              <a:rPr lang="de-DE" sz="2400" b="1" dirty="0" smtClean="0"/>
              <a:t>	Probleme,  Anliegen</a:t>
            </a:r>
          </a:p>
          <a:p>
            <a:pPr marL="457200" indent="-457200"/>
            <a:endParaRPr lang="de-DE" sz="800" b="1" dirty="0" smtClean="0"/>
          </a:p>
          <a:p>
            <a:pPr marL="457200" indent="-457200"/>
            <a:r>
              <a:rPr lang="de-DE" sz="2400" b="1" dirty="0" smtClean="0"/>
              <a:t>	</a:t>
            </a:r>
            <a:r>
              <a:rPr lang="de-DE" sz="2400" b="1" dirty="0" smtClean="0">
                <a:solidFill>
                  <a:srgbClr val="C00000"/>
                </a:solidFill>
              </a:rPr>
              <a:t>Besorgung:</a:t>
            </a:r>
            <a:r>
              <a:rPr lang="de-DE" sz="2400" b="1" dirty="0" smtClean="0"/>
              <a:t>			</a:t>
            </a:r>
            <a:r>
              <a:rPr lang="de-DE" sz="2400" b="1" dirty="0" smtClean="0">
                <a:solidFill>
                  <a:srgbClr val="C00000"/>
                </a:solidFill>
              </a:rPr>
              <a:t>Zurüstung zur internen Disposition</a:t>
            </a:r>
            <a:r>
              <a:rPr lang="de-DE" sz="2400" b="1" dirty="0" smtClean="0"/>
              <a:t>,</a:t>
            </a:r>
            <a:br>
              <a:rPr lang="de-DE" sz="2400" b="1" dirty="0" smtClean="0"/>
            </a:br>
            <a:r>
              <a:rPr lang="de-DE" sz="2400" b="1" dirty="0" smtClean="0"/>
              <a:t>						zwecks Herstellung von </a:t>
            </a:r>
            <a:r>
              <a:rPr lang="de-DE" sz="2400" b="1" dirty="0" err="1" smtClean="0"/>
              <a:t>Selbstma</a:t>
            </a:r>
            <a:r>
              <a:rPr lang="de-DE" sz="2400" b="1" dirty="0" smtClean="0"/>
              <a:t>-						</a:t>
            </a:r>
            <a:r>
              <a:rPr lang="de-DE" sz="2400" b="1" dirty="0" err="1" smtClean="0"/>
              <a:t>nagement</a:t>
            </a:r>
            <a:r>
              <a:rPr lang="de-DE" sz="2400" b="1" dirty="0" smtClean="0"/>
              <a:t> und Selbstverantwortung</a:t>
            </a:r>
            <a:br>
              <a:rPr lang="de-DE" sz="2400" b="1" dirty="0" smtClean="0"/>
            </a:br>
            <a:r>
              <a:rPr lang="de-DE" sz="2400" b="1" dirty="0" smtClean="0"/>
              <a:t>						</a:t>
            </a:r>
            <a:r>
              <a:rPr lang="de-DE" sz="2400" dirty="0" smtClean="0"/>
              <a:t>(Rechts- und Handlungsfähigkeit) </a:t>
            </a:r>
          </a:p>
          <a:p>
            <a:pPr marL="457200" indent="-457200"/>
            <a:endParaRPr lang="de-DE" sz="800" b="1" dirty="0" smtClean="0"/>
          </a:p>
          <a:p>
            <a:pPr marL="457200" indent="-457200"/>
            <a:r>
              <a:rPr lang="de-DE" sz="2400" b="1" dirty="0" smtClean="0"/>
              <a:t>	</a:t>
            </a:r>
            <a:r>
              <a:rPr lang="de-DE" sz="2400" b="1" dirty="0" smtClean="0">
                <a:solidFill>
                  <a:srgbClr val="C00000"/>
                </a:solidFill>
              </a:rPr>
              <a:t>Voraussetzung:</a:t>
            </a:r>
            <a:r>
              <a:rPr lang="de-DE" sz="2400" dirty="0" smtClean="0"/>
              <a:t>	Krankheit, Behinderung (§1896)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251520" y="1196752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olidFill>
                  <a:srgbClr val="990000"/>
                </a:solidFill>
              </a:rPr>
              <a:t>besondere Kundenbeziehung:  </a:t>
            </a:r>
            <a:br>
              <a:rPr lang="de-DE" sz="2800" dirty="0" smtClean="0">
                <a:solidFill>
                  <a:srgbClr val="990000"/>
                </a:solidFill>
              </a:rPr>
            </a:br>
            <a:r>
              <a:rPr lang="de-DE" sz="2800" b="1" dirty="0" smtClean="0">
                <a:solidFill>
                  <a:srgbClr val="990000"/>
                </a:solidFill>
              </a:rPr>
              <a:t>Angelegenheiten besorgen</a:t>
            </a:r>
            <a:endParaRPr lang="de-DE" sz="28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995936" y="63813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Förter-Vondey, 04/15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51520" y="332656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0" dirty="0" smtClean="0">
                <a:solidFill>
                  <a:schemeClr val="bg1"/>
                </a:solidFill>
                <a:latin typeface="+mn-lt"/>
              </a:rPr>
              <a:t>Strukturelle Verbesserungen sind überfällig!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BdB_neuesLogo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BdB_neuesLogo</Template>
  <TotalTime>0</TotalTime>
  <Words>584</Words>
  <Application>Microsoft Office PowerPoint</Application>
  <PresentationFormat>Bildschirmpräsentation (4:3)</PresentationFormat>
  <Paragraphs>194</Paragraphs>
  <Slides>26</Slides>
  <Notes>26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7" baseType="lpstr">
      <vt:lpstr>BdB_neuesLogo</vt:lpstr>
      <vt:lpstr>Jahrestagung des BdB e.V. vom 23. - 25. April 2015 Profession entwickeln! Rechts- und Handlungsfähigkeit sichern.</vt:lpstr>
      <vt:lpstr>Qualität in der Betreuung:  Strukturelle Verbesserungen sind überfällig!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K.Förter-Vondey</dc:creator>
  <cp:lastModifiedBy>K.Förter-Vondey</cp:lastModifiedBy>
  <cp:revision>371</cp:revision>
  <cp:lastPrinted>1601-01-01T00:00:00Z</cp:lastPrinted>
  <dcterms:created xsi:type="dcterms:W3CDTF">2010-09-13T11:42:14Z</dcterms:created>
  <dcterms:modified xsi:type="dcterms:W3CDTF">2015-04-23T09:44:38Z</dcterms:modified>
</cp:coreProperties>
</file>